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2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56" r:id="rId3"/>
    <p:sldId id="379" r:id="rId4"/>
    <p:sldId id="380" r:id="rId5"/>
    <p:sldId id="381" r:id="rId6"/>
    <p:sldId id="382" r:id="rId7"/>
    <p:sldId id="383" r:id="rId8"/>
    <p:sldId id="384" r:id="rId9"/>
    <p:sldId id="366" r:id="rId10"/>
    <p:sldId id="367" r:id="rId11"/>
    <p:sldId id="368" r:id="rId12"/>
    <p:sldId id="376" r:id="rId13"/>
    <p:sldId id="369" r:id="rId14"/>
    <p:sldId id="370" r:id="rId15"/>
    <p:sldId id="371" r:id="rId16"/>
    <p:sldId id="372" r:id="rId17"/>
    <p:sldId id="374" r:id="rId18"/>
    <p:sldId id="378" r:id="rId19"/>
    <p:sldId id="377" r:id="rId20"/>
    <p:sldId id="373" r:id="rId21"/>
    <p:sldId id="259" r:id="rId2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5pPr>
    <a:lvl6pPr marL="2286000" algn="l" defTabSz="914400" rtl="0" eaLnBrk="1" latinLnBrk="0" hangingPunct="1"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6pPr>
    <a:lvl7pPr marL="2743200" algn="l" defTabSz="914400" rtl="0" eaLnBrk="1" latinLnBrk="0" hangingPunct="1"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7pPr>
    <a:lvl8pPr marL="3200400" algn="l" defTabSz="914400" rtl="0" eaLnBrk="1" latinLnBrk="0" hangingPunct="1"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8pPr>
    <a:lvl9pPr marL="3657600" algn="l" defTabSz="914400" rtl="0" eaLnBrk="1" latinLnBrk="0" hangingPunct="1">
      <a:defRPr sz="4000" kern="1200">
        <a:solidFill>
          <a:srgbClr val="5F7BAE"/>
        </a:solidFill>
        <a:latin typeface="Palatino" charset="0"/>
        <a:ea typeface="华文宋体" pitchFamily="2" charset="-122"/>
        <a:cs typeface="+mn-cs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E84D"/>
    <a:srgbClr val="008000"/>
    <a:srgbClr val="2FC03F"/>
    <a:srgbClr val="F48928"/>
    <a:srgbClr val="9ED1F0"/>
    <a:srgbClr val="FCFFFF"/>
    <a:srgbClr val="36DA47"/>
    <a:srgbClr val="A59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3" autoAdjust="0"/>
    <p:restoredTop sz="94660"/>
  </p:normalViewPr>
  <p:slideViewPr>
    <p:cSldViewPr>
      <p:cViewPr>
        <p:scale>
          <a:sx n="100" d="100"/>
          <a:sy n="100" d="100"/>
        </p:scale>
        <p:origin x="-648" y="121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A184F-B1E8-4A11-91C2-4F48B6657F48}" type="datetimeFigureOut">
              <a:rPr lang="zh-CN" altLang="en-US" smtClean="0"/>
              <a:pPr/>
              <a:t>11-11-10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04F36-E795-4801-B3B3-A9E36A2CC6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59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984BFC-3F4D-4AD9-99C0-4DD6866D304A}" type="datetimeFigureOut">
              <a:rPr lang="en-US" altLang="zh-CN"/>
              <a:pPr/>
              <a:t>11-11-10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EAFE8-53E5-48DC-BBA0-7FFCBA5737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708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004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492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8146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47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4787900"/>
            <a:ext cx="32067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4787900"/>
            <a:ext cx="32067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2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68925" y="1409700"/>
            <a:ext cx="1641475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409700"/>
            <a:ext cx="4772025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608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6636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0256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3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3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051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235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Optima" charset="0"/>
          <a:ea typeface="Heiti SC Light" charset="0"/>
          <a:cs typeface="Heiti SC Light" charset="0"/>
          <a:sym typeface="Optima" charset="0"/>
        </a:defRPr>
      </a:lvl2pPr>
      <a:lvl3pPr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Optima" charset="0"/>
          <a:ea typeface="Heiti SC Light" charset="0"/>
          <a:cs typeface="Heiti SC Light" charset="0"/>
          <a:sym typeface="Optima" charset="0"/>
        </a:defRPr>
      </a:lvl3pPr>
      <a:lvl4pPr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Optima" charset="0"/>
          <a:ea typeface="Heiti SC Light" charset="0"/>
          <a:cs typeface="Heiti SC Light" charset="0"/>
          <a:sym typeface="Optima" charset="0"/>
        </a:defRPr>
      </a:lvl4pPr>
      <a:lvl5pPr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Optima" charset="0"/>
          <a:ea typeface="Heiti SC Light" charset="0"/>
          <a:cs typeface="Heiti SC Light" charset="0"/>
          <a:sym typeface="Optima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Optima" charset="0"/>
          <a:ea typeface="Heiti SC Light" charset="0"/>
          <a:cs typeface="Heiti SC Light" charset="0"/>
          <a:sym typeface="Optima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Optima" charset="0"/>
          <a:ea typeface="Heiti SC Light" charset="0"/>
          <a:cs typeface="Heiti SC Light" charset="0"/>
          <a:sym typeface="Optima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Optima" charset="0"/>
          <a:ea typeface="Heiti SC Light" charset="0"/>
          <a:cs typeface="Heiti SC Light" charset="0"/>
          <a:sym typeface="Optima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9600">
          <a:solidFill>
            <a:schemeClr val="tx1"/>
          </a:solidFill>
          <a:latin typeface="Optima" charset="0"/>
          <a:ea typeface="Heiti SC Light" charset="0"/>
          <a:cs typeface="Heiti SC Light" charset="0"/>
          <a:sym typeface="Optima" charset="0"/>
        </a:defRPr>
      </a:lvl9pPr>
    </p:titleStyle>
    <p:bodyStyle>
      <a:lvl1pPr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409700"/>
            <a:ext cx="65659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4787900"/>
            <a:ext cx="65659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华文楷体" charset="0"/>
          <a:cs typeface="华文楷体" charset="0"/>
          <a:sym typeface="Herculan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华文楷体" charset="0"/>
          <a:cs typeface="华文楷体" charset="0"/>
          <a:sym typeface="Herculan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华文楷体" charset="0"/>
          <a:cs typeface="华文楷体" charset="0"/>
          <a:sym typeface="Herculan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华文楷体" charset="0"/>
          <a:cs typeface="华文楷体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华文楷体" charset="0"/>
          <a:cs typeface="华文楷体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华文楷体" charset="0"/>
          <a:cs typeface="华文楷体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华文楷体" charset="0"/>
          <a:cs typeface="华文楷体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charset="0"/>
          <a:ea typeface="华文楷体" charset="0"/>
          <a:cs typeface="华文楷体" charset="0"/>
          <a:sym typeface="Herculanum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1924472"/>
            <a:ext cx="11703050" cy="16256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eaLnBrk="1" hangingPunct="1">
              <a:tabLst>
                <a:tab pos="1219200" algn="l"/>
              </a:tabLst>
            </a:pPr>
            <a:r>
              <a:rPr lang="zh-CN" altLang="en-US" sz="7200" dirty="0" smtClean="0">
                <a:solidFill>
                  <a:srgbClr val="FFC000"/>
                </a:solidFill>
                <a:latin typeface="+mj-ea"/>
                <a:ea typeface="+mj-ea"/>
                <a:sym typeface="方正艺黑简体" charset="-122"/>
              </a:rPr>
              <a:t>行业趋势与</a:t>
            </a:r>
            <a:r>
              <a:rPr lang="en-US" altLang="ja-JP" sz="7200" dirty="0" smtClean="0">
                <a:solidFill>
                  <a:srgbClr val="FFC000"/>
                </a:solidFill>
                <a:latin typeface="+mj-ea"/>
                <a:ea typeface="+mj-ea"/>
                <a:sym typeface="方正艺黑简体" charset="-122"/>
              </a:rPr>
              <a:t>CUTV</a:t>
            </a:r>
            <a:r>
              <a:rPr lang="zh-CN" altLang="en-US" sz="7200" dirty="0" smtClean="0">
                <a:solidFill>
                  <a:srgbClr val="FFC000"/>
                </a:solidFill>
                <a:latin typeface="+mj-ea"/>
                <a:ea typeface="+mj-ea"/>
                <a:sym typeface="方正艺黑简体" charset="-122"/>
              </a:rPr>
              <a:t>发展</a:t>
            </a:r>
            <a:r>
              <a:rPr lang="ja-JP" altLang="en-US" sz="7200" dirty="0" smtClean="0">
                <a:solidFill>
                  <a:srgbClr val="FFC000"/>
                </a:solidFill>
                <a:latin typeface="+mj-ea"/>
                <a:ea typeface="+mj-ea"/>
                <a:sym typeface="方正艺黑简体" charset="-122"/>
              </a:rPr>
              <a:t>战略</a:t>
            </a:r>
            <a:endParaRPr lang="zh-CN" altLang="en-US" sz="7200" dirty="0" smtClean="0">
              <a:solidFill>
                <a:srgbClr val="FFC000"/>
              </a:solidFill>
              <a:latin typeface="+mj-ea"/>
              <a:ea typeface="+mj-ea"/>
              <a:sym typeface="方正艺黑简体" charset="-122"/>
            </a:endParaRPr>
          </a:p>
        </p:txBody>
      </p:sp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>
          <a:xfrm>
            <a:off x="4990232" y="7757120"/>
            <a:ext cx="4896544" cy="1304181"/>
          </a:xfrm>
        </p:spPr>
        <p:txBody>
          <a:bodyPr/>
          <a:lstStyle/>
          <a:p>
            <a:pPr marL="0" indent="0" eaLnBrk="1" hangingPunct="1">
              <a:tabLst>
                <a:tab pos="838200" algn="l"/>
                <a:tab pos="838200" algn="l"/>
              </a:tabLst>
              <a:defRPr/>
            </a:pPr>
            <a:r>
              <a:rPr lang="ja-JP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ea"/>
                <a:cs typeface="方正艺黑简体" charset="0"/>
                <a:sym typeface="方正艺黑简体" charset="0"/>
              </a:rPr>
              <a:t>傅峰春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  <a:latin typeface="+mn-ea"/>
              <a:cs typeface="方正艺黑简体" charset="0"/>
              <a:sym typeface="方正艺黑简体" charset="0"/>
            </a:endParaRPr>
          </a:p>
          <a:p>
            <a:pPr marL="0" indent="0" eaLnBrk="1" hangingPunct="1">
              <a:tabLst>
                <a:tab pos="838200" algn="l"/>
                <a:tab pos="838200" algn="l"/>
              </a:tabLs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ea"/>
                <a:cs typeface="方正艺黑简体" charset="0"/>
                <a:sym typeface="方正艺黑简体" charset="0"/>
              </a:rPr>
              <a:t>2011 </a:t>
            </a:r>
            <a:r>
              <a:rPr lang="en-US" altLang="zh-C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ea"/>
                <a:cs typeface="方正艺黑简体" charset="0"/>
                <a:sym typeface="方正艺黑简体" charset="0"/>
              </a:rPr>
              <a:t>11</a:t>
            </a:r>
            <a:r>
              <a:rPr lang="zh-CN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ea"/>
                <a:cs typeface="方正艺黑简体" charset="0"/>
                <a:sym typeface="方正艺黑简体" charset="0"/>
              </a:rPr>
              <a:t> </a:t>
            </a:r>
            <a:r>
              <a:rPr lang="en-US" altLang="zh-C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ea"/>
                <a:cs typeface="方正艺黑简体" charset="0"/>
                <a:sym typeface="方正艺黑简体" charset="0"/>
              </a:rPr>
              <a:t>11</a:t>
            </a:r>
            <a:r>
              <a:rPr lang="en-US" altLang="zh-C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ea"/>
                <a:cs typeface="方正艺黑简体" charset="0"/>
                <a:sym typeface="方正艺黑简体" charset="0"/>
              </a:rPr>
              <a:t>   </a:t>
            </a:r>
            <a:r>
              <a:rPr lang="zh-CN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ea"/>
                <a:cs typeface="方正艺黑简体" charset="0"/>
                <a:sym typeface="方正艺黑简体" charset="0"/>
              </a:rPr>
              <a:t>贵阳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  <a:latin typeface="+mn-ea"/>
              <a:cs typeface="方正艺黑简体" charset="0"/>
              <a:sym typeface="方正艺黑简体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8" y="3868688"/>
            <a:ext cx="52565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862440" y="5092824"/>
            <a:ext cx="5040560" cy="1512168"/>
            <a:chOff x="7947163" y="1632651"/>
            <a:chExt cx="2250962" cy="579854"/>
          </a:xfrm>
        </p:grpSpPr>
        <p:pic>
          <p:nvPicPr>
            <p:cNvPr id="6" name="图片 11" descr="logo_g.jpg"/>
            <p:cNvPicPr>
              <a:picLocks noChangeAspect="1"/>
            </p:cNvPicPr>
            <p:nvPr/>
          </p:nvPicPr>
          <p:blipFill>
            <a:blip r:embed="rId3"/>
            <a:srcRect l="10446" t="17949" r="54733" b="53847"/>
            <a:stretch>
              <a:fillRect/>
            </a:stretch>
          </p:blipFill>
          <p:spPr bwMode="auto">
            <a:xfrm>
              <a:off x="7947163" y="1632651"/>
              <a:ext cx="1023249" cy="579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8950345" y="1632651"/>
              <a:ext cx="1247780" cy="505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4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4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4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>
            <a:spLocks/>
          </p:cNvSpPr>
          <p:nvPr/>
        </p:nvSpPr>
        <p:spPr bwMode="auto">
          <a:xfrm>
            <a:off x="6441582" y="2428528"/>
            <a:ext cx="188238" cy="769441"/>
          </a:xfrm>
          <a:prstGeom prst="roundRect">
            <a:avLst>
              <a:gd name="adj" fmla="val 3440"/>
            </a:avLst>
          </a:prstGeom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188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4400" b="1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0174808" y="340296"/>
            <a:ext cx="2376264" cy="648072"/>
            <a:chOff x="7798544" y="1564432"/>
            <a:chExt cx="2376264" cy="648072"/>
          </a:xfrm>
        </p:grpSpPr>
        <p:pic>
          <p:nvPicPr>
            <p:cNvPr id="11" name="图片 11" descr="logo_g.jpg"/>
            <p:cNvPicPr>
              <a:picLocks noChangeAspect="1"/>
            </p:cNvPicPr>
            <p:nvPr/>
          </p:nvPicPr>
          <p:blipFill>
            <a:blip r:embed="rId2"/>
            <a:srcRect l="10446" t="17949" r="54733" b="53847"/>
            <a:stretch>
              <a:fillRect/>
            </a:stretch>
          </p:blipFill>
          <p:spPr bwMode="auto">
            <a:xfrm>
              <a:off x="7798544" y="1564432"/>
              <a:ext cx="114363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950672" y="1564432"/>
              <a:ext cx="122413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1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73808" y="412304"/>
            <a:ext cx="3384376" cy="2016224"/>
            <a:chOff x="2" y="0"/>
            <a:chExt cx="1480" cy="1129"/>
          </a:xfrm>
        </p:grpSpPr>
        <p:sp>
          <p:nvSpPr>
            <p:cNvPr id="10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股东情况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0000">
            <a:off x="5442700" y="-2274837"/>
            <a:ext cx="11855450" cy="146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4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14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999">
            <a:off x="5652252" y="-889157"/>
            <a:ext cx="10377487" cy="128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22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0225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2602"/>
              </p:ext>
            </p:extLst>
          </p:nvPr>
        </p:nvGraphicFramePr>
        <p:xfrm>
          <a:off x="9886776" y="2356520"/>
          <a:ext cx="2736304" cy="597321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736304"/>
              </a:tblGrid>
              <a:tr h="311793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上海新闻晚报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华夏传媒有限公司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黑龙江龙江传媒</a:t>
                      </a: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《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时尚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》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杂志社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昆明广播电视台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南通电视台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台州广播电视台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南宁电视台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绍兴广播电视总台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石家庄广播电视台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安阳广播电视网络总台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太原广播电视台</a:t>
                      </a:r>
                      <a:endParaRPr kumimoji="0" 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吉林广播电视总台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35494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唐山广播电视台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/>
          </p:cNvSpPr>
          <p:nvPr/>
        </p:nvSpPr>
        <p:spPr bwMode="auto">
          <a:xfrm>
            <a:off x="813768" y="2500536"/>
            <a:ext cx="4608512" cy="7201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股东情况：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发起股东</a:t>
            </a:r>
            <a:r>
              <a:rPr lang="en-US" altLang="zh-CN" sz="2800" dirty="0" smtClean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19</a:t>
            </a:r>
            <a:r>
              <a:rPr lang="zh-CN" altLang="en-US" sz="2800" dirty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，</a:t>
            </a:r>
            <a:r>
              <a:rPr lang="zh-CN" altLang="en-US" sz="2800" dirty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其中电视台</a:t>
            </a:r>
            <a:r>
              <a:rPr lang="en-US" altLang="zh-CN" sz="28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14</a:t>
            </a:r>
            <a:r>
              <a:rPr lang="zh-CN" altLang="en-US" sz="2800" dirty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家，平面媒体</a:t>
            </a:r>
            <a:r>
              <a:rPr lang="en-US" altLang="zh-CN" sz="28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5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家。到今年</a:t>
            </a:r>
            <a:r>
              <a:rPr lang="en-US" altLang="zh-CN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10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月底，将有</a:t>
            </a:r>
            <a:r>
              <a:rPr lang="en-US" altLang="zh-CN" sz="28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11</a:t>
            </a:r>
            <a:r>
              <a:rPr lang="zh-CN" altLang="en-US" sz="2800" dirty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家城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市台通过增资扩股方式加入</a:t>
            </a:r>
            <a:r>
              <a:rPr lang="en-US" altLang="zh-CN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CUTV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，资产规模</a:t>
            </a:r>
            <a:r>
              <a:rPr lang="en-US" altLang="zh-CN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1.64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亿。至此，</a:t>
            </a:r>
            <a:r>
              <a:rPr lang="en-US" altLang="zh-CN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CUTV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股东数为</a:t>
            </a:r>
            <a:r>
              <a:rPr lang="en-US" altLang="zh-CN" sz="28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30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家，其中电视台</a:t>
            </a:r>
            <a:r>
              <a:rPr lang="en-US" altLang="zh-CN" sz="28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25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家，包括计划单列市台</a:t>
            </a:r>
            <a:r>
              <a:rPr lang="en-US" altLang="zh-CN" sz="28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6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家，省会城市台</a:t>
            </a:r>
            <a:r>
              <a:rPr lang="en-US" altLang="zh-CN" sz="28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10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家，地级市台</a:t>
            </a:r>
            <a:r>
              <a:rPr lang="en-US" altLang="zh-CN" sz="28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9</a:t>
            </a:r>
            <a:r>
              <a:rPr lang="zh-CN" altLang="en-US" sz="28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家。</a:t>
            </a:r>
            <a:endParaRPr lang="en-US" altLang="zh-CN" sz="2800" dirty="0">
              <a:solidFill>
                <a:srgbClr val="E1FFEA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endParaRPr lang="en-US" altLang="zh-CN" sz="2800" dirty="0">
              <a:solidFill>
                <a:srgbClr val="E1FFEA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</p:txBody>
      </p:sp>
      <p:graphicFrame>
        <p:nvGraphicFramePr>
          <p:cNvPr id="16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62219"/>
              </p:ext>
            </p:extLst>
          </p:nvPr>
        </p:nvGraphicFramePr>
        <p:xfrm>
          <a:off x="6718424" y="2356520"/>
          <a:ext cx="2880320" cy="628625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880320"/>
              </a:tblGrid>
              <a:tr h="211224">
                <a:tc>
                  <a:txBody>
                    <a:bodyPr/>
                    <a:lstStyle/>
                    <a:p>
                      <a:pPr marL="85725" marR="0" lvl="0" indent="-88900" algn="l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深圳广播电影电视集团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85725" marR="0" lvl="0" indent="-88900" algn="l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苏州市广播电视总台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85725" marR="0" lvl="0" indent="-88900" algn="l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宁波广播电视集团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85725" marR="0" lvl="0" indent="-88900" algn="l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大连电视台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85725" marR="0" lvl="0" indent="-88900" algn="l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济南广播电视台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85725" marR="0" lvl="0" indent="-88900" algn="l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青岛市广播电视台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武汉广播电视总台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泰州广播电视台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珠海广播电视台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兰州市广播电视总台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柳州市广播电视中心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西宁电视台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厦门广播电视台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郑州电视台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  <a:tr h="427247">
                <a:tc>
                  <a:txBody>
                    <a:bodyPr/>
                    <a:lstStyle/>
                    <a:p>
                      <a:pPr marL="0" marR="0" lvl="0" indent="0" algn="just" defTabSz="865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新疆大晨报股份公司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charset="0"/>
                        <a:ea typeface="微软雅黑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solidFill>
                      <a:srgbClr val="B3FF4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893888" y="1348408"/>
            <a:ext cx="9104719" cy="8208912"/>
            <a:chOff x="1749872" y="1060376"/>
            <a:chExt cx="9104719" cy="8208912"/>
          </a:xfrm>
        </p:grpSpPr>
        <p:pic>
          <p:nvPicPr>
            <p:cNvPr id="1026" name="Picture 2" descr="C:\Users\dell\Desktop\china map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1880" y="1060376"/>
              <a:ext cx="9032711" cy="8208912"/>
            </a:xfrm>
            <a:prstGeom prst="rect">
              <a:avLst/>
            </a:prstGeom>
            <a:noFill/>
          </p:spPr>
        </p:pic>
        <p:sp>
          <p:nvSpPr>
            <p:cNvPr id="5" name="椭圆 4"/>
            <p:cNvSpPr/>
            <p:nvPr/>
          </p:nvSpPr>
          <p:spPr bwMode="auto">
            <a:xfrm>
              <a:off x="8446616" y="7973144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8230592" y="8045152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9310712" y="5884912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9526736" y="5884912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9166696" y="5668888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9094688" y="538085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9454728" y="646097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9238704" y="6244952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9238704" y="6677000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9022680" y="7397080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9886776" y="322061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9382720" y="394069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8662640" y="4804792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8878664" y="502081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8662640" y="3868688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5998344" y="5164832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6502400" y="4948808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7294488" y="5668888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7942560" y="5452864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7726536" y="466077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8302600" y="430073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8158584" y="610093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8086576" y="574089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6142360" y="7613104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7078464" y="7973144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7510512" y="7757120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8302600" y="466077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6862440" y="4660776"/>
              <a:ext cx="216024" cy="216024"/>
            </a:xfrm>
            <a:prstGeom prst="ellipse">
              <a:avLst/>
            </a:prstGeom>
            <a:solidFill>
              <a:srgbClr val="38E84D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1749872" y="8837240"/>
              <a:ext cx="2016224" cy="360040"/>
            </a:xfrm>
            <a:prstGeom prst="rect">
              <a:avLst/>
            </a:prstGeom>
            <a:solidFill>
              <a:srgbClr val="3E3C3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01800" y="412304"/>
            <a:ext cx="10244013" cy="1101899"/>
          </a:xfrm>
        </p:spPr>
        <p:txBody>
          <a:bodyPr/>
          <a:lstStyle/>
          <a:p>
            <a:r>
              <a:rPr lang="en-US" altLang="zh-CN" sz="4000" dirty="0" smtClean="0"/>
              <a:t>Distribution of CUTV Members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268" flipV="1">
            <a:off x="4982567" y="-1597099"/>
            <a:ext cx="10377487" cy="128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22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0225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"/>
          <p:cNvSpPr>
            <a:spLocks/>
          </p:cNvSpPr>
          <p:nvPr/>
        </p:nvSpPr>
        <p:spPr bwMode="auto">
          <a:xfrm>
            <a:off x="6441582" y="2428528"/>
            <a:ext cx="188238" cy="769441"/>
          </a:xfrm>
          <a:prstGeom prst="roundRect">
            <a:avLst>
              <a:gd name="adj" fmla="val 3440"/>
            </a:avLst>
          </a:prstGeom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188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4400" b="1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0174808" y="340296"/>
            <a:ext cx="2376264" cy="648072"/>
            <a:chOff x="7798544" y="1564432"/>
            <a:chExt cx="2376264" cy="648072"/>
          </a:xfrm>
        </p:grpSpPr>
        <p:pic>
          <p:nvPicPr>
            <p:cNvPr id="11" name="图片 11" descr="logo_g.jpg"/>
            <p:cNvPicPr>
              <a:picLocks noChangeAspect="1"/>
            </p:cNvPicPr>
            <p:nvPr/>
          </p:nvPicPr>
          <p:blipFill>
            <a:blip r:embed="rId3"/>
            <a:srcRect l="10446" t="17949" r="54733" b="53847"/>
            <a:stretch>
              <a:fillRect/>
            </a:stretch>
          </p:blipFill>
          <p:spPr bwMode="auto">
            <a:xfrm>
              <a:off x="7798544" y="1564432"/>
              <a:ext cx="114363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950672" y="1564432"/>
              <a:ext cx="122413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1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73808" y="412304"/>
            <a:ext cx="2664296" cy="2016224"/>
            <a:chOff x="2" y="0"/>
            <a:chExt cx="1480" cy="1129"/>
          </a:xfrm>
        </p:grpSpPr>
        <p:sp>
          <p:nvSpPr>
            <p:cNvPr id="10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加盟政策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0000">
            <a:off x="4161238" y="219798"/>
            <a:ext cx="11855450" cy="919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4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14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/>
          </p:cNvSpPr>
          <p:nvPr/>
        </p:nvSpPr>
        <p:spPr bwMode="auto">
          <a:xfrm>
            <a:off x="813768" y="2500536"/>
            <a:ext cx="3888432" cy="66992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加盟政策：</a:t>
            </a:r>
            <a:r>
              <a:rPr lang="en-US" altLang="zh-CN" sz="32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CUTV</a:t>
            </a:r>
            <a:r>
              <a:rPr lang="zh-CN" altLang="en-US" sz="32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将始终对国内城市电视台开放。</a:t>
            </a:r>
            <a:endParaRPr lang="en-US" altLang="zh-CN" sz="3200" dirty="0" smtClean="0">
              <a:solidFill>
                <a:srgbClr val="E1FFEA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加盟方式</a:t>
            </a:r>
            <a:r>
              <a:rPr lang="zh-CN" altLang="en-US" sz="3200" dirty="0" smtClean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：</a:t>
            </a:r>
            <a:r>
              <a:rPr lang="zh-CN" altLang="en-US" sz="32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投资成为股东或业务合作。</a:t>
            </a:r>
            <a:endParaRPr lang="en-US" altLang="zh-CN" sz="3200" dirty="0" smtClean="0">
              <a:solidFill>
                <a:srgbClr val="E1FFEA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发展规模</a:t>
            </a:r>
            <a:r>
              <a:rPr lang="zh-CN" altLang="en-US" sz="32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：</a:t>
            </a:r>
            <a:r>
              <a:rPr lang="en-US" altLang="zh-CN" sz="32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50</a:t>
            </a:r>
            <a:r>
              <a:rPr lang="zh-CN" altLang="en-US" sz="32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－</a:t>
            </a:r>
            <a:r>
              <a:rPr lang="en-US" altLang="zh-CN" sz="32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100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融资政策：</a:t>
            </a:r>
            <a:r>
              <a:rPr lang="zh-CN" altLang="en-US" sz="3200" dirty="0" smtClean="0">
                <a:solidFill>
                  <a:srgbClr val="E1FFEA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欢迎国内资本投资加盟</a:t>
            </a:r>
            <a:endParaRPr lang="en-US" altLang="zh-CN" sz="3200" dirty="0">
              <a:solidFill>
                <a:srgbClr val="E1FFEA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endParaRPr lang="en-US" altLang="zh-CN" sz="3200" dirty="0">
              <a:solidFill>
                <a:srgbClr val="E1FFEA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7222480" y="556320"/>
            <a:ext cx="2880320" cy="2016224"/>
            <a:chOff x="7222480" y="2068488"/>
            <a:chExt cx="2664296" cy="2016224"/>
          </a:xfrm>
        </p:grpSpPr>
        <p:sp>
          <p:nvSpPr>
            <p:cNvPr id="16" name="Oval 1"/>
            <p:cNvSpPr>
              <a:spLocks/>
            </p:cNvSpPr>
            <p:nvPr/>
          </p:nvSpPr>
          <p:spPr bwMode="auto">
            <a:xfrm>
              <a:off x="7294488" y="2140496"/>
              <a:ext cx="2527481" cy="1880499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平台优势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480" y="2068488"/>
              <a:ext cx="2664296" cy="201622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926336" y="3148608"/>
            <a:ext cx="3816423" cy="2736304"/>
            <a:chOff x="0" y="0"/>
            <a:chExt cx="2830" cy="2290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7"/>
            <p:cNvSpPr>
              <a:spLocks/>
            </p:cNvSpPr>
            <p:nvPr/>
          </p:nvSpPr>
          <p:spPr bwMode="auto">
            <a:xfrm>
              <a:off x="320" y="208"/>
              <a:ext cx="2083" cy="15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资质共享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加入</a:t>
              </a:r>
              <a:r>
                <a:rPr lang="en-US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CUTV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可获得总局独立颁发的城市联合网络电视台</a:t>
              </a:r>
              <a:r>
                <a:rPr lang="en-US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XX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台资质。</a:t>
              </a:r>
              <a:r>
                <a:rPr 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022680" y="5308848"/>
            <a:ext cx="3816423" cy="2736304"/>
            <a:chOff x="0" y="0"/>
            <a:chExt cx="2830" cy="2290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7"/>
            <p:cNvSpPr>
              <a:spLocks/>
            </p:cNvSpPr>
            <p:nvPr/>
          </p:nvSpPr>
          <p:spPr bwMode="auto">
            <a:xfrm>
              <a:off x="320" y="208"/>
              <a:ext cx="2227" cy="18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技术共享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总平台研发的媒资、</a:t>
              </a:r>
              <a:r>
                <a:rPr lang="en-US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CMS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、播放器、客户端等资源免费给成员台</a:t>
              </a:r>
              <a:r>
                <a:rPr lang="en-US" altLang="zh-CN" sz="2600" dirty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,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共享</a:t>
              </a:r>
              <a:r>
                <a:rPr lang="en-US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CDN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。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286376" y="6388968"/>
            <a:ext cx="2520280" cy="2592288"/>
            <a:chOff x="0" y="0"/>
            <a:chExt cx="2830" cy="2290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7"/>
            <p:cNvSpPr>
              <a:spLocks/>
            </p:cNvSpPr>
            <p:nvPr/>
          </p:nvSpPr>
          <p:spPr bwMode="auto">
            <a:xfrm>
              <a:off x="243" y="572"/>
              <a:ext cx="2373" cy="1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联合运营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流量集中销售</a:t>
              </a:r>
              <a:r>
                <a:rPr lang="zh-CN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，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效益最大化。</a:t>
              </a:r>
              <a:r>
                <a:rPr 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102800" y="2356520"/>
            <a:ext cx="2520280" cy="2304256"/>
            <a:chOff x="0" y="0"/>
            <a:chExt cx="2830" cy="2290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7"/>
            <p:cNvSpPr>
              <a:spLocks/>
            </p:cNvSpPr>
            <p:nvPr/>
          </p:nvSpPr>
          <p:spPr bwMode="auto">
            <a:xfrm>
              <a:off x="243" y="429"/>
              <a:ext cx="2373" cy="18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内容共享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以一份内容换取全部内容。</a:t>
              </a:r>
              <a:r>
                <a:rPr 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9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0000">
            <a:off x="-4137819" y="1374895"/>
            <a:ext cx="8275638" cy="102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2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022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0000">
            <a:off x="4578605" y="-1122709"/>
            <a:ext cx="11855450" cy="146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4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14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999">
            <a:off x="4932172" y="46946"/>
            <a:ext cx="10377487" cy="128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22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0225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741760" y="3508648"/>
            <a:ext cx="2160240" cy="5400600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219200" algn="l"/>
                <a:tab pos="3581400" algn="l"/>
                <a:tab pos="1219200" algn="l"/>
                <a:tab pos="3581400" algn="l"/>
              </a:tabLst>
            </a:pPr>
            <a:r>
              <a:rPr lang="zh-CN" altLang="en-US" sz="36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Optima" charset="0"/>
              </a:rPr>
              <a:t>三到五年内实现上市，为公司发展接通资本市场，为股东投资带来回报。</a:t>
            </a:r>
            <a:endParaRPr lang="en-US" sz="3600" dirty="0">
              <a:solidFill>
                <a:srgbClr val="FFFF00"/>
              </a:solidFill>
              <a:latin typeface="Hei"/>
              <a:ea typeface="微软雅黑" charset="0"/>
              <a:cs typeface="Hei"/>
              <a:sym typeface="Optima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94288" y="3868688"/>
            <a:ext cx="5203701" cy="2592288"/>
            <a:chOff x="0" y="0"/>
            <a:chExt cx="2830" cy="229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296" y="472"/>
              <a:ext cx="2240" cy="133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4000" dirty="0" smtClean="0">
                  <a:solidFill>
                    <a:srgbClr val="00CD0B"/>
                  </a:solidFill>
                  <a:latin typeface="Hei"/>
                  <a:ea typeface="微软雅黑" charset="0"/>
                  <a:cs typeface="Hei"/>
                  <a:sym typeface="Optima" charset="0"/>
                </a:rPr>
                <a:t>培育出健康可持续发展的产业模式</a:t>
              </a:r>
              <a:endParaRPr lang="en-US" altLang="zh-CN" sz="4000" dirty="0" smtClean="0">
                <a:solidFill>
                  <a:srgbClr val="00CD0B"/>
                </a:solidFill>
                <a:latin typeface="Hei"/>
                <a:ea typeface="微软雅黑" charset="0"/>
                <a:cs typeface="Hei"/>
                <a:sym typeface="Optima" charset="0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13968" y="268288"/>
            <a:ext cx="3168351" cy="2016224"/>
            <a:chOff x="-200" y="0"/>
            <a:chExt cx="1480" cy="1129"/>
          </a:xfrm>
        </p:grpSpPr>
        <p:sp>
          <p:nvSpPr>
            <p:cNvPr id="12" name="Oval 1"/>
            <p:cNvSpPr>
              <a:spLocks/>
            </p:cNvSpPr>
            <p:nvPr/>
          </p:nvSpPr>
          <p:spPr bwMode="auto">
            <a:xfrm>
              <a:off x="-166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目标愿景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" y="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222480" y="844352"/>
            <a:ext cx="5203701" cy="3633788"/>
            <a:chOff x="0" y="0"/>
            <a:chExt cx="2830" cy="2289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7"/>
            <p:cNvSpPr>
              <a:spLocks/>
            </p:cNvSpPr>
            <p:nvPr/>
          </p:nvSpPr>
          <p:spPr bwMode="auto">
            <a:xfrm>
              <a:off x="296" y="472"/>
              <a:ext cx="2240" cy="133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4000" dirty="0" smtClean="0">
                  <a:solidFill>
                    <a:srgbClr val="9ADAF7"/>
                  </a:solidFill>
                  <a:latin typeface="Hei"/>
                  <a:ea typeface="微软雅黑" charset="0"/>
                  <a:cs typeface="Hei"/>
                  <a:sym typeface="Optima" charset="0"/>
                </a:rPr>
                <a:t>将</a:t>
              </a:r>
              <a:r>
                <a:rPr lang="en-US" altLang="zh-CN" sz="4000" dirty="0" smtClean="0">
                  <a:solidFill>
                    <a:srgbClr val="9ADAF7"/>
                  </a:solidFill>
                  <a:latin typeface="Hei"/>
                  <a:ea typeface="微软雅黑" charset="0"/>
                  <a:cs typeface="Hei"/>
                  <a:sym typeface="Optima" charset="0"/>
                </a:rPr>
                <a:t>CUTV</a:t>
              </a:r>
              <a:r>
                <a:rPr lang="zh-CN" altLang="en-US" sz="4000" dirty="0" smtClean="0">
                  <a:solidFill>
                    <a:srgbClr val="9ADAF7"/>
                  </a:solidFill>
                  <a:latin typeface="Hei"/>
                  <a:ea typeface="微软雅黑" charset="0"/>
                  <a:cs typeface="Hei"/>
                  <a:sym typeface="Optima" charset="0"/>
                </a:rPr>
                <a:t>及成员台</a:t>
              </a:r>
              <a:endParaRPr lang="en-US" altLang="zh-CN" sz="4000" dirty="0" smtClean="0">
                <a:solidFill>
                  <a:srgbClr val="9ADAF7"/>
                </a:solidFill>
                <a:latin typeface="Hei"/>
                <a:ea typeface="微软雅黑" charset="0"/>
                <a:cs typeface="Hei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4000" dirty="0" smtClean="0">
                  <a:solidFill>
                    <a:srgbClr val="9ADAF7"/>
                  </a:solidFill>
                  <a:latin typeface="Hei"/>
                  <a:ea typeface="微软雅黑" charset="0"/>
                  <a:cs typeface="Hei"/>
                  <a:sym typeface="Optima" charset="0"/>
                </a:rPr>
                <a:t>打造成为国内最具影响力的网络媒体</a:t>
              </a:r>
              <a:endParaRPr lang="en-US" sz="4000" dirty="0">
                <a:solidFill>
                  <a:srgbClr val="9ADAF7"/>
                </a:solidFill>
                <a:latin typeface="Hei"/>
                <a:ea typeface="微软雅黑" charset="0"/>
                <a:cs typeface="Hei"/>
                <a:sym typeface="Optima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926336" y="6111759"/>
            <a:ext cx="6192688" cy="3633788"/>
            <a:chOff x="0" y="0"/>
            <a:chExt cx="2830" cy="2289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7"/>
            <p:cNvSpPr>
              <a:spLocks/>
            </p:cNvSpPr>
            <p:nvPr/>
          </p:nvSpPr>
          <p:spPr bwMode="auto">
            <a:xfrm>
              <a:off x="296" y="472"/>
              <a:ext cx="2240" cy="133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3600" dirty="0" smtClean="0">
                  <a:solidFill>
                    <a:srgbClr val="FF6600"/>
                  </a:solidFill>
                  <a:latin typeface="Hei"/>
                  <a:ea typeface="微软雅黑" charset="0"/>
                  <a:cs typeface="Hei"/>
                  <a:sym typeface="Optima" charset="0"/>
                </a:rPr>
                <a:t>实现成员电视台的新媒体战略目标－提升传统媒体竞争力、成功向全媒体转型</a:t>
              </a:r>
              <a:endParaRPr lang="en-US" altLang="zh-CN" sz="3600" dirty="0" smtClean="0">
                <a:solidFill>
                  <a:srgbClr val="FF6600"/>
                </a:solidFill>
                <a:latin typeface="Hei"/>
                <a:ea typeface="微软雅黑" charset="0"/>
                <a:cs typeface="Hei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endParaRPr lang="en-US" sz="3600" dirty="0">
                <a:solidFill>
                  <a:srgbClr val="FF6600"/>
                </a:solidFill>
                <a:latin typeface="Hei"/>
                <a:ea typeface="微软雅黑" charset="0"/>
                <a:cs typeface="Hei"/>
                <a:sym typeface="Opti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8315" flipV="1">
            <a:off x="836159" y="-177872"/>
            <a:ext cx="11271949" cy="132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22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0225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"/>
          <p:cNvSpPr>
            <a:spLocks/>
          </p:cNvSpPr>
          <p:nvPr/>
        </p:nvSpPr>
        <p:spPr bwMode="auto">
          <a:xfrm>
            <a:off x="6441582" y="2428528"/>
            <a:ext cx="188238" cy="769441"/>
          </a:xfrm>
          <a:prstGeom prst="roundRect">
            <a:avLst>
              <a:gd name="adj" fmla="val 3440"/>
            </a:avLst>
          </a:prstGeom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188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4400" b="1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0174808" y="340296"/>
            <a:ext cx="2376264" cy="648072"/>
            <a:chOff x="7798544" y="1564432"/>
            <a:chExt cx="2376264" cy="648072"/>
          </a:xfrm>
        </p:grpSpPr>
        <p:pic>
          <p:nvPicPr>
            <p:cNvPr id="11" name="图片 11" descr="logo_g.jpg"/>
            <p:cNvPicPr>
              <a:picLocks noChangeAspect="1"/>
            </p:cNvPicPr>
            <p:nvPr/>
          </p:nvPicPr>
          <p:blipFill>
            <a:blip r:embed="rId3"/>
            <a:srcRect l="10446" t="17949" r="54733" b="53847"/>
            <a:stretch>
              <a:fillRect/>
            </a:stretch>
          </p:blipFill>
          <p:spPr bwMode="auto">
            <a:xfrm>
              <a:off x="7798544" y="1564432"/>
              <a:ext cx="114363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950672" y="1564432"/>
              <a:ext cx="122413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1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720" y="412304"/>
            <a:ext cx="2664296" cy="2016224"/>
            <a:chOff x="42" y="0"/>
            <a:chExt cx="1480" cy="1129"/>
          </a:xfrm>
        </p:grpSpPr>
        <p:sp>
          <p:nvSpPr>
            <p:cNvPr id="10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内容战略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207">
            <a:off x="145029" y="1470738"/>
            <a:ext cx="12641439" cy="102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4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14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757984" y="2500536"/>
            <a:ext cx="3816423" cy="2736304"/>
            <a:chOff x="0" y="0"/>
            <a:chExt cx="2830" cy="2290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7"/>
            <p:cNvSpPr>
              <a:spLocks/>
            </p:cNvSpPr>
            <p:nvPr/>
          </p:nvSpPr>
          <p:spPr bwMode="auto">
            <a:xfrm>
              <a:off x="320" y="208"/>
              <a:ext cx="2083" cy="15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en-US" altLang="zh-CN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UGC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内容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建成覆盖最广泛、规模最大的新闻、民生</a:t>
              </a:r>
              <a:r>
                <a:rPr lang="en-US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UGC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爆料、互动、播出平台。</a:t>
              </a:r>
              <a:r>
                <a:rPr 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61840" y="5380856"/>
            <a:ext cx="4896544" cy="4176275"/>
            <a:chOff x="0" y="335"/>
            <a:chExt cx="2830" cy="2134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8" y="-13"/>
              <a:ext cx="2134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7"/>
            <p:cNvSpPr>
              <a:spLocks/>
            </p:cNvSpPr>
            <p:nvPr/>
          </p:nvSpPr>
          <p:spPr bwMode="auto">
            <a:xfrm>
              <a:off x="291" y="585"/>
              <a:ext cx="2227" cy="15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直播连线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构建“百城连线、直播中国”直播连线系统。在每个成员台建一个新媒体直播频道，通过</a:t>
              </a:r>
              <a:r>
                <a:rPr lang="en-US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CUTV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云平台实现互联互通，达到多线程直播、多点连线直播的效果。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806656" y="7541096"/>
            <a:ext cx="1944216" cy="1512168"/>
            <a:chOff x="0" y="0"/>
            <a:chExt cx="2830" cy="2290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7"/>
            <p:cNvSpPr>
              <a:spLocks/>
            </p:cNvSpPr>
            <p:nvPr/>
          </p:nvSpPr>
          <p:spPr bwMode="auto">
            <a:xfrm>
              <a:off x="243" y="445"/>
              <a:ext cx="2373" cy="16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网站捆绑频道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9310712" y="4156720"/>
            <a:ext cx="2880320" cy="2304256"/>
            <a:chOff x="0" y="0"/>
            <a:chExt cx="2830" cy="2290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7"/>
            <p:cNvSpPr>
              <a:spLocks/>
            </p:cNvSpPr>
            <p:nvPr/>
          </p:nvSpPr>
          <p:spPr bwMode="auto">
            <a:xfrm>
              <a:off x="142" y="215"/>
              <a:ext cx="2373" cy="18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影视剧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与战略伙伴合作电视剧制作和版权运营。</a:t>
              </a:r>
              <a:r>
                <a:rPr 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358384" y="1636440"/>
            <a:ext cx="3600399" cy="2088232"/>
            <a:chOff x="0" y="0"/>
            <a:chExt cx="2830" cy="2290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7"/>
            <p:cNvSpPr>
              <a:spLocks/>
            </p:cNvSpPr>
            <p:nvPr/>
          </p:nvSpPr>
          <p:spPr bwMode="auto">
            <a:xfrm>
              <a:off x="374" y="362"/>
              <a:ext cx="2083" cy="12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精品栏目汇聚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将成员台品牌栏目汇总、共享。</a:t>
              </a:r>
              <a:r>
                <a:rPr 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286376" y="4084712"/>
            <a:ext cx="2880320" cy="3888432"/>
            <a:chOff x="0" y="0"/>
            <a:chExt cx="2830" cy="2290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7"/>
            <p:cNvSpPr>
              <a:spLocks/>
            </p:cNvSpPr>
            <p:nvPr/>
          </p:nvSpPr>
          <p:spPr bwMode="auto">
            <a:xfrm>
              <a:off x="202" y="299"/>
              <a:ext cx="2373" cy="18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品牌栏目</a:t>
              </a:r>
              <a:endParaRPr lang="en-US" sz="2800" dirty="0">
                <a:solidFill>
                  <a:srgbClr val="FF0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en-US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CUTV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将联合成员台策划制作一批品牌节目在成员台频道和网站播出</a:t>
              </a:r>
              <a:r>
                <a:rPr lang="en-US" altLang="zh-CN" sz="2600" dirty="0" smtClean="0">
                  <a:solidFill>
                    <a:schemeClr val="tx1"/>
                  </a:solidFill>
                  <a:latin typeface="Optima" charset="0"/>
                  <a:ea typeface="ＭＳ Ｐゴシック" charset="0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chemeClr val="tx1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3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0000">
            <a:off x="-4598319" y="1230878"/>
            <a:ext cx="8275638" cy="102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2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0223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0000">
            <a:off x="4146556" y="-1194716"/>
            <a:ext cx="11855450" cy="146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4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14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999">
            <a:off x="4500124" y="-241086"/>
            <a:ext cx="10377487" cy="128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22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0225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381720" y="2428528"/>
            <a:ext cx="2376264" cy="6696744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tabLst>
                <a:tab pos="1219200" algn="l"/>
                <a:tab pos="3486150" algn="l"/>
              </a:tabLst>
            </a:pPr>
            <a:r>
              <a:rPr lang="zh-CN" altLang="en-US" sz="3600" dirty="0" smtClean="0">
                <a:solidFill>
                  <a:schemeClr val="tx1"/>
                </a:solidFill>
                <a:latin typeface="Hei"/>
                <a:ea typeface="方正北魏楷书简体"/>
                <a:cs typeface="Hei"/>
                <a:sym typeface="Optima" charset="0"/>
              </a:rPr>
              <a:t>以</a:t>
            </a:r>
            <a:r>
              <a:rPr lang="zh-CN" altLang="en-US" sz="3600" dirty="0" smtClean="0">
                <a:solidFill>
                  <a:srgbClr val="FFFF00"/>
                </a:solidFill>
                <a:latin typeface="Hei"/>
                <a:ea typeface="方正北魏楷书简体"/>
                <a:cs typeface="Hei"/>
                <a:sym typeface="Optima" charset="0"/>
              </a:rPr>
              <a:t>传统媒体</a:t>
            </a:r>
            <a:r>
              <a:rPr lang="zh-CN" altLang="en-US" sz="3600" dirty="0" smtClean="0">
                <a:solidFill>
                  <a:schemeClr val="tx1"/>
                </a:solidFill>
                <a:latin typeface="Hei"/>
                <a:ea typeface="方正北魏楷书简体"/>
                <a:cs typeface="Hei"/>
                <a:sym typeface="Optima" charset="0"/>
              </a:rPr>
              <a:t>带动</a:t>
            </a:r>
            <a:r>
              <a:rPr lang="zh-CN" altLang="en-US" sz="3600" dirty="0" smtClean="0">
                <a:solidFill>
                  <a:srgbClr val="3366FF"/>
                </a:solidFill>
                <a:latin typeface="Hei"/>
                <a:ea typeface="方正北魏楷书简体"/>
                <a:cs typeface="Hei"/>
                <a:sym typeface="Optima" charset="0"/>
              </a:rPr>
              <a:t>新媒体</a:t>
            </a:r>
            <a:r>
              <a:rPr lang="zh-CN" altLang="en-US" sz="3600" dirty="0" smtClean="0">
                <a:solidFill>
                  <a:schemeClr val="tx1"/>
                </a:solidFill>
                <a:latin typeface="Hei"/>
                <a:ea typeface="方正北魏楷书简体"/>
                <a:cs typeface="Hei"/>
                <a:sym typeface="Optima" charset="0"/>
              </a:rPr>
              <a:t>，以</a:t>
            </a:r>
            <a:r>
              <a:rPr lang="zh-CN" altLang="en-US" sz="3600" dirty="0" smtClean="0">
                <a:solidFill>
                  <a:srgbClr val="FFFF00"/>
                </a:solidFill>
                <a:latin typeface="Hei"/>
                <a:ea typeface="方正北魏楷书简体"/>
                <a:cs typeface="Hei"/>
                <a:sym typeface="Optima" charset="0"/>
              </a:rPr>
              <a:t>传统运营模式</a:t>
            </a:r>
            <a:r>
              <a:rPr lang="zh-CN" altLang="en-US" sz="3600" dirty="0" smtClean="0">
                <a:solidFill>
                  <a:schemeClr val="tx1"/>
                </a:solidFill>
                <a:latin typeface="Hei"/>
                <a:ea typeface="方正北魏楷书简体"/>
                <a:cs typeface="Hei"/>
                <a:sym typeface="Optima" charset="0"/>
              </a:rPr>
              <a:t>带动</a:t>
            </a:r>
            <a:r>
              <a:rPr lang="zh-CN" altLang="en-US" sz="3600" dirty="0" smtClean="0">
                <a:solidFill>
                  <a:srgbClr val="3366FF"/>
                </a:solidFill>
                <a:latin typeface="Hei"/>
                <a:ea typeface="方正北魏楷书简体"/>
                <a:cs typeface="Hei"/>
                <a:sym typeface="Optima" charset="0"/>
              </a:rPr>
              <a:t>新媒体运营模式</a:t>
            </a:r>
            <a:r>
              <a:rPr lang="zh-CN" altLang="en-US" sz="3600" dirty="0" smtClean="0">
                <a:solidFill>
                  <a:schemeClr val="tx1"/>
                </a:solidFill>
                <a:latin typeface="Hei"/>
                <a:ea typeface="方正北魏楷书简体"/>
                <a:cs typeface="Hei"/>
                <a:sym typeface="Optima" charset="0"/>
              </a:rPr>
              <a:t>，形成具有广电特色的新媒体</a:t>
            </a:r>
            <a:r>
              <a:rPr lang="zh-CN" altLang="en-US" sz="3600" dirty="0" smtClean="0">
                <a:solidFill>
                  <a:srgbClr val="FF6600"/>
                </a:solidFill>
                <a:latin typeface="Hei"/>
                <a:ea typeface="方正北魏楷书简体"/>
                <a:cs typeface="Hei"/>
                <a:sym typeface="Optima" charset="0"/>
              </a:rPr>
              <a:t>融合经营</a:t>
            </a:r>
            <a:r>
              <a:rPr lang="zh-CN" altLang="en-US" sz="3600" dirty="0" smtClean="0">
                <a:solidFill>
                  <a:srgbClr val="FFFFFF"/>
                </a:solidFill>
                <a:latin typeface="Hei"/>
                <a:ea typeface="方正北魏楷书简体"/>
                <a:cs typeface="Hei"/>
                <a:sym typeface="Optima" charset="0"/>
              </a:rPr>
              <a:t>模式</a:t>
            </a:r>
            <a:endParaRPr lang="en-US" sz="3600" dirty="0">
              <a:solidFill>
                <a:srgbClr val="FFFFFF"/>
              </a:solidFill>
              <a:latin typeface="Hei"/>
              <a:ea typeface="方正北魏楷书简体"/>
              <a:cs typeface="Hei"/>
              <a:sym typeface="Optima" charset="0"/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48" y="5956920"/>
            <a:ext cx="4041602" cy="405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45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045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3968" y="196280"/>
            <a:ext cx="3168352" cy="2023367"/>
            <a:chOff x="2" y="-40"/>
            <a:chExt cx="1480" cy="1133"/>
          </a:xfrm>
        </p:grpSpPr>
        <p:sp>
          <p:nvSpPr>
            <p:cNvPr id="12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运营模式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-4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590632" y="556320"/>
            <a:ext cx="3816423" cy="2448272"/>
            <a:chOff x="0" y="0"/>
            <a:chExt cx="2830" cy="2290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7"/>
            <p:cNvSpPr>
              <a:spLocks/>
            </p:cNvSpPr>
            <p:nvPr/>
          </p:nvSpPr>
          <p:spPr bwMode="auto">
            <a:xfrm>
              <a:off x="320" y="208"/>
              <a:ext cx="2243" cy="17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产业模式</a:t>
              </a:r>
              <a:endParaRPr lang="en-US" sz="2400" dirty="0">
                <a:solidFill>
                  <a:srgbClr val="FFFF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“四足鼎立”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，传统广告、内容制作分发、版权运营、新媒体。</a:t>
              </a:r>
              <a:r>
                <a:rPr 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214368" y="2140496"/>
            <a:ext cx="4320480" cy="2520280"/>
            <a:chOff x="0" y="0"/>
            <a:chExt cx="2830" cy="2290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7"/>
            <p:cNvSpPr>
              <a:spLocks/>
            </p:cNvSpPr>
            <p:nvPr/>
          </p:nvSpPr>
          <p:spPr bwMode="auto">
            <a:xfrm>
              <a:off x="320" y="208"/>
              <a:ext cx="2083" cy="15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广告代理</a:t>
              </a:r>
              <a:endParaRPr lang="en-US" sz="2400" dirty="0">
                <a:solidFill>
                  <a:srgbClr val="FFFF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整合成员台广告资源，创造增量广告，城市台广告价值严重低估。</a:t>
              </a:r>
              <a:r>
                <a:rPr 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518672" y="4156720"/>
            <a:ext cx="6480720" cy="2520280"/>
            <a:chOff x="0" y="0"/>
            <a:chExt cx="2830" cy="2290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7"/>
            <p:cNvSpPr>
              <a:spLocks/>
            </p:cNvSpPr>
            <p:nvPr/>
          </p:nvSpPr>
          <p:spPr bwMode="auto">
            <a:xfrm>
              <a:off x="320" y="208"/>
              <a:ext cx="2083" cy="15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内容制作分发</a:t>
              </a:r>
              <a:endParaRPr lang="en-US" sz="2400" dirty="0">
                <a:solidFill>
                  <a:srgbClr val="FFFF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整合成员台播出平台，为其交换、制作精品内容，提升平台收视份额，通过随片广告实现营收。</a:t>
              </a:r>
              <a:r>
                <a:rPr 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846216" y="6028928"/>
            <a:ext cx="4320480" cy="2304256"/>
            <a:chOff x="0" y="0"/>
            <a:chExt cx="2830" cy="2290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7"/>
            <p:cNvSpPr>
              <a:spLocks/>
            </p:cNvSpPr>
            <p:nvPr/>
          </p:nvSpPr>
          <p:spPr bwMode="auto">
            <a:xfrm>
              <a:off x="283" y="286"/>
              <a:ext cx="2274" cy="15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版权运营</a:t>
              </a:r>
              <a:endParaRPr lang="en-US" sz="2400" dirty="0">
                <a:solidFill>
                  <a:srgbClr val="FFFF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为成员台定制影视剧，既解决各台购剧难题又解决网络版权难题。</a:t>
              </a:r>
              <a:r>
                <a:rPr 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014568" y="7253064"/>
            <a:ext cx="5256584" cy="2304256"/>
            <a:chOff x="0" y="0"/>
            <a:chExt cx="2830" cy="2290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6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7"/>
            <p:cNvSpPr>
              <a:spLocks/>
            </p:cNvSpPr>
            <p:nvPr/>
          </p:nvSpPr>
          <p:spPr bwMode="auto">
            <a:xfrm>
              <a:off x="283" y="286"/>
              <a:ext cx="2274" cy="15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新媒体运营</a:t>
              </a:r>
              <a:endParaRPr lang="en-US" sz="2400" dirty="0">
                <a:solidFill>
                  <a:srgbClr val="FFFF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培育影响力和流量，与传统媒体捆绑营销，向全业务虚拟运营商转型。</a:t>
              </a:r>
              <a:r>
                <a:rPr lang="en-US" sz="24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3118024" y="2356520"/>
            <a:ext cx="2160392" cy="2088232"/>
            <a:chOff x="0" y="0"/>
            <a:chExt cx="1602" cy="2290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6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4" y="344"/>
              <a:ext cx="2290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14" y="316"/>
              <a:ext cx="1175" cy="14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辛迪加</a:t>
              </a:r>
              <a:r>
                <a:rPr lang="en-US" altLang="zh-CN" sz="26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+</a:t>
              </a:r>
              <a:r>
                <a:rPr lang="zh-CN" altLang="en-US" sz="26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r>
                <a:rPr lang="en-US" altLang="zh-CN" sz="2600" dirty="0" err="1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Hulu</a:t>
              </a:r>
              <a:r>
                <a:rPr lang="zh-CN" altLang="en-US" sz="26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r>
                <a:rPr lang="en-US" altLang="zh-CN" sz="26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+</a:t>
              </a:r>
              <a:r>
                <a:rPr lang="zh-CN" altLang="en-US" sz="26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r>
                <a:rPr lang="en-US" altLang="zh-CN" sz="2600" dirty="0" err="1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Youtube</a:t>
              </a:r>
              <a:r>
                <a:rPr 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1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 bwMode="auto">
          <a:xfrm>
            <a:off x="2037904" y="1852464"/>
            <a:ext cx="9001000" cy="6768752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3550072" y="4372744"/>
            <a:ext cx="1168627" cy="822960"/>
          </a:xfrm>
          <a:prstGeom prst="can">
            <a:avLst/>
          </a:prstGeom>
          <a:solidFill>
            <a:srgbClr val="36DA47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16" y="412304"/>
            <a:ext cx="10244013" cy="1101899"/>
          </a:xfrm>
        </p:spPr>
        <p:txBody>
          <a:bodyPr/>
          <a:lstStyle/>
          <a:p>
            <a:r>
              <a:rPr lang="en-US" altLang="zh-CN" sz="5400" dirty="0" smtClean="0"/>
              <a:t>CUTV</a:t>
            </a:r>
            <a:r>
              <a:rPr lang="zh-CN" altLang="en-US" sz="5400" dirty="0" smtClean="0"/>
              <a:t>技术架构</a:t>
            </a:r>
            <a:endParaRPr lang="en-US" sz="8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98144" y="4588768"/>
            <a:ext cx="6408713" cy="3384376"/>
            <a:chOff x="2181919" y="3292624"/>
            <a:chExt cx="8681580" cy="3816424"/>
          </a:xfrm>
        </p:grpSpPr>
        <p:pic>
          <p:nvPicPr>
            <p:cNvPr id="5" name="Picture 4" descr="网络副本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919" y="3652664"/>
              <a:ext cx="7961501" cy="3456384"/>
            </a:xfrm>
            <a:prstGeom prst="rect">
              <a:avLst/>
            </a:prstGeom>
          </p:spPr>
        </p:pic>
        <p:pic>
          <p:nvPicPr>
            <p:cNvPr id="4" name="Picture 3" descr="网络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000" y="3292624"/>
              <a:ext cx="7961499" cy="3456384"/>
            </a:xfrm>
            <a:prstGeom prst="rect">
              <a:avLst/>
            </a:prstGeom>
          </p:spPr>
        </p:pic>
      </p:grpSp>
      <p:sp>
        <p:nvSpPr>
          <p:cNvPr id="10" name="Left-Right Arrow 9"/>
          <p:cNvSpPr/>
          <p:nvPr/>
        </p:nvSpPr>
        <p:spPr bwMode="auto">
          <a:xfrm rot="20577340">
            <a:off x="4736270" y="4455642"/>
            <a:ext cx="614271" cy="324516"/>
          </a:xfrm>
          <a:prstGeom prst="leftRightArrow">
            <a:avLst/>
          </a:prstGeom>
          <a:solidFill>
            <a:srgbClr val="6796EB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eft-Right Arrow 10"/>
          <p:cNvSpPr/>
          <p:nvPr/>
        </p:nvSpPr>
        <p:spPr bwMode="auto">
          <a:xfrm rot="16200000">
            <a:off x="5708646" y="4806458"/>
            <a:ext cx="435381" cy="288032"/>
          </a:xfrm>
          <a:prstGeom prst="leftRightArrow">
            <a:avLst/>
          </a:prstGeom>
          <a:solidFill>
            <a:srgbClr val="FFFF00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2" name="Left-Right Arrow 11"/>
          <p:cNvSpPr/>
          <p:nvPr/>
        </p:nvSpPr>
        <p:spPr bwMode="auto">
          <a:xfrm rot="13113443">
            <a:off x="4475993" y="5212797"/>
            <a:ext cx="612435" cy="324516"/>
          </a:xfrm>
          <a:prstGeom prst="leftRightArrow">
            <a:avLst/>
          </a:prstGeom>
          <a:solidFill>
            <a:srgbClr val="38E84D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78064" y="4516760"/>
            <a:ext cx="1296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 </a:t>
            </a:r>
            <a:r>
              <a:rPr lang="zh-CN" altLang="en-US" sz="1600" dirty="0" smtClean="0">
                <a:solidFill>
                  <a:schemeClr val="tx2"/>
                </a:solidFill>
              </a:rPr>
              <a:t>台</a:t>
            </a:r>
            <a:endParaRPr lang="en-US" altLang="zh-CN" sz="16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MAM</a:t>
            </a:r>
            <a:r>
              <a:rPr lang="zh-CN" altLang="en-US" sz="1600" dirty="0" smtClean="0">
                <a:solidFill>
                  <a:schemeClr val="tx2"/>
                </a:solidFill>
              </a:rPr>
              <a:t>缓存</a:t>
            </a: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5278264" y="3868688"/>
            <a:ext cx="1296144" cy="954688"/>
            <a:chOff x="5998344" y="3580656"/>
            <a:chExt cx="1296144" cy="954688"/>
          </a:xfrm>
        </p:grpSpPr>
        <p:sp>
          <p:nvSpPr>
            <p:cNvPr id="14" name="TextBox 13"/>
            <p:cNvSpPr txBox="1"/>
            <p:nvPr/>
          </p:nvSpPr>
          <p:spPr>
            <a:xfrm>
              <a:off x="5998344" y="3796680"/>
              <a:ext cx="12961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A </a:t>
              </a:r>
              <a:r>
                <a:rPr lang="zh-CN" altLang="en-US" sz="1400" dirty="0" smtClean="0">
                  <a:solidFill>
                    <a:schemeClr val="tx2"/>
                  </a:solidFill>
                </a:rPr>
                <a:t>台新媒体</a:t>
              </a:r>
              <a:endParaRPr lang="en-US" altLang="zh-CN" sz="1400" dirty="0" smtClean="0">
                <a:solidFill>
                  <a:schemeClr val="tx2"/>
                </a:solidFill>
              </a:endParaRPr>
            </a:p>
            <a:p>
              <a:r>
                <a:rPr lang="en-US" altLang="zh-CN" sz="1400" dirty="0" smtClean="0">
                  <a:solidFill>
                    <a:schemeClr val="tx2"/>
                  </a:solidFill>
                </a:rPr>
                <a:t>VAM</a:t>
              </a:r>
            </a:p>
            <a:p>
              <a:endParaRPr lang="en-US" altLang="zh-CN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7" name="Can 16"/>
            <p:cNvSpPr/>
            <p:nvPr/>
          </p:nvSpPr>
          <p:spPr bwMode="auto">
            <a:xfrm>
              <a:off x="6070352" y="3580656"/>
              <a:ext cx="1168627" cy="822960"/>
            </a:xfrm>
            <a:prstGeom prst="can">
              <a:avLst/>
            </a:prstGeom>
            <a:solidFill>
              <a:srgbClr val="FFFF00">
                <a:alpha val="24901"/>
              </a:srgbClr>
            </a:solidFill>
            <a:ln w="25400" cap="flat" cmpd="sng" algn="ctr">
              <a:solidFill>
                <a:srgbClr val="5F7BA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3550072" y="3364632"/>
            <a:ext cx="1008112" cy="792088"/>
            <a:chOff x="4486176" y="3292624"/>
            <a:chExt cx="1008112" cy="792088"/>
          </a:xfrm>
        </p:grpSpPr>
        <p:sp>
          <p:nvSpPr>
            <p:cNvPr id="24" name="Cloud 23"/>
            <p:cNvSpPr/>
            <p:nvPr/>
          </p:nvSpPr>
          <p:spPr bwMode="auto">
            <a:xfrm>
              <a:off x="4486176" y="3292624"/>
              <a:ext cx="1008112" cy="792088"/>
            </a:xfrm>
            <a:prstGeom prst="cloud">
              <a:avLst/>
            </a:prstGeom>
            <a:solidFill>
              <a:srgbClr val="38E84D">
                <a:alpha val="24901"/>
              </a:srgbClr>
            </a:solidFill>
            <a:ln w="25400" cap="flat" cmpd="sng" algn="ctr">
              <a:solidFill>
                <a:srgbClr val="5F7BA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5F7BAE"/>
                </a:solidFill>
                <a:effectLst/>
                <a:latin typeface="Palatino" charset="0"/>
                <a:ea typeface="华文宋体" charset="0"/>
                <a:cs typeface="华文宋体" charset="0"/>
                <a:sym typeface="Palatino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8716" y="3508648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000000"/>
                  </a:solidFill>
                </a:rPr>
                <a:t>制播网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Action Button: Movie 29">
            <a:hlinkClick r:id="" action="ppaction://noaction" highlightClick="1"/>
          </p:cNvPr>
          <p:cNvSpPr/>
          <p:nvPr/>
        </p:nvSpPr>
        <p:spPr bwMode="auto">
          <a:xfrm>
            <a:off x="2685976" y="3508648"/>
            <a:ext cx="576064" cy="432048"/>
          </a:xfrm>
          <a:prstGeom prst="actionButtonMovie">
            <a:avLst/>
          </a:prstGeom>
          <a:solidFill>
            <a:srgbClr val="38E84D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5F7BAE"/>
              </a:solidFill>
              <a:effectLst/>
              <a:latin typeface="Palatino" charset="0"/>
              <a:ea typeface="华文宋体" charset="0"/>
              <a:cs typeface="华文宋体" charset="0"/>
              <a:sym typeface="Palatino" charset="0"/>
            </a:endParaRPr>
          </a:p>
        </p:txBody>
      </p:sp>
      <p:sp>
        <p:nvSpPr>
          <p:cNvPr id="38" name="Multidocument 37"/>
          <p:cNvSpPr/>
          <p:nvPr/>
        </p:nvSpPr>
        <p:spPr bwMode="auto">
          <a:xfrm>
            <a:off x="3550072" y="2356520"/>
            <a:ext cx="1080120" cy="822960"/>
          </a:xfrm>
          <a:prstGeom prst="flowChartMultidocument">
            <a:avLst/>
          </a:prstGeom>
          <a:solidFill>
            <a:srgbClr val="38E84D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527880" y="257254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</a:rPr>
              <a:t>频道播出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stCxn id="38" idx="2"/>
            <a:endCxn id="24" idx="3"/>
          </p:cNvCxnSpPr>
          <p:nvPr/>
        </p:nvCxnSpPr>
        <p:spPr bwMode="auto">
          <a:xfrm>
            <a:off x="4015024" y="3148314"/>
            <a:ext cx="39104" cy="261606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12700" cap="flat" cmpd="sng" algn="ctr">
            <a:solidFill>
              <a:srgbClr val="000000">
                <a:alpha val="50000"/>
              </a:srgb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endCxn id="15" idx="1"/>
          </p:cNvCxnSpPr>
          <p:nvPr/>
        </p:nvCxnSpPr>
        <p:spPr bwMode="auto">
          <a:xfrm>
            <a:off x="4126136" y="4156720"/>
            <a:ext cx="8250" cy="216024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12700" cap="flat" cmpd="sng" algn="ctr">
            <a:solidFill>
              <a:srgbClr val="000000">
                <a:alpha val="50000"/>
              </a:srgb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30" idx="0"/>
            <a:endCxn id="24" idx="2"/>
          </p:cNvCxnSpPr>
          <p:nvPr/>
        </p:nvCxnSpPr>
        <p:spPr bwMode="auto">
          <a:xfrm>
            <a:off x="3262040" y="3724672"/>
            <a:ext cx="291159" cy="36004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12700" cap="flat" cmpd="sng" algn="ctr">
            <a:solidFill>
              <a:srgbClr val="000000">
                <a:alpha val="50000"/>
              </a:srgb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6" name="Group 55"/>
          <p:cNvGrpSpPr/>
          <p:nvPr/>
        </p:nvGrpSpPr>
        <p:grpSpPr>
          <a:xfrm>
            <a:off x="5494288" y="3148608"/>
            <a:ext cx="864096" cy="576064"/>
            <a:chOff x="6430392" y="3076600"/>
            <a:chExt cx="936104" cy="576064"/>
          </a:xfrm>
        </p:grpSpPr>
        <p:sp>
          <p:nvSpPr>
            <p:cNvPr id="50" name="TextBox 49"/>
            <p:cNvSpPr txBox="1"/>
            <p:nvPr/>
          </p:nvSpPr>
          <p:spPr>
            <a:xfrm>
              <a:off x="6430392" y="3220616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CMS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5" name="Internal Storage 54"/>
            <p:cNvSpPr/>
            <p:nvPr/>
          </p:nvSpPr>
          <p:spPr bwMode="auto">
            <a:xfrm>
              <a:off x="6502400" y="3076600"/>
              <a:ext cx="864096" cy="576064"/>
            </a:xfrm>
            <a:prstGeom prst="flowChartInternalStorage">
              <a:avLst/>
            </a:prstGeom>
            <a:solidFill>
              <a:srgbClr val="FFFF00">
                <a:alpha val="24901"/>
              </a:srgbClr>
            </a:solidFill>
            <a:ln w="25400" cap="flat" cmpd="sng" algn="ctr">
              <a:solidFill>
                <a:srgbClr val="5F7BA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charset="0"/>
                <a:ea typeface="华文宋体" charset="0"/>
                <a:cs typeface="华文宋体" charset="0"/>
                <a:sym typeface="Palatino" charset="0"/>
              </a:endParaRPr>
            </a:p>
          </p:txBody>
        </p:sp>
      </p:grpSp>
      <p:grpSp>
        <p:nvGrpSpPr>
          <p:cNvPr id="18" name="Group 53"/>
          <p:cNvGrpSpPr/>
          <p:nvPr/>
        </p:nvGrpSpPr>
        <p:grpSpPr>
          <a:xfrm>
            <a:off x="5422280" y="2284512"/>
            <a:ext cx="1080120" cy="648072"/>
            <a:chOff x="7582520" y="2500536"/>
            <a:chExt cx="936104" cy="648072"/>
          </a:xfrm>
        </p:grpSpPr>
        <p:sp>
          <p:nvSpPr>
            <p:cNvPr id="52" name="Multidocument 51"/>
            <p:cNvSpPr/>
            <p:nvPr/>
          </p:nvSpPr>
          <p:spPr bwMode="auto">
            <a:xfrm>
              <a:off x="7654528" y="2500536"/>
              <a:ext cx="864096" cy="648072"/>
            </a:xfrm>
            <a:prstGeom prst="flowChartMultidocument">
              <a:avLst/>
            </a:prstGeom>
            <a:solidFill>
              <a:srgbClr val="FFFF00">
                <a:alpha val="24901"/>
              </a:srgbClr>
            </a:solidFill>
            <a:ln w="25400" cap="flat" cmpd="sng" algn="ctr">
              <a:solidFill>
                <a:srgbClr val="5F7BA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5F7BAE"/>
                </a:solidFill>
                <a:effectLst/>
                <a:latin typeface="Palatino" charset="0"/>
                <a:ea typeface="华文宋体" charset="0"/>
                <a:cs typeface="华文宋体" charset="0"/>
                <a:sym typeface="Palatino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82520" y="264455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solidFill>
                    <a:srgbClr val="000000"/>
                  </a:solidFill>
                </a:rPr>
                <a:t>网站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57" name="Straight Arrow Connector 56"/>
          <p:cNvCxnSpPr>
            <a:stCxn id="52" idx="2"/>
            <a:endCxn id="55" idx="0"/>
          </p:cNvCxnSpPr>
          <p:nvPr/>
        </p:nvCxnSpPr>
        <p:spPr bwMode="auto">
          <a:xfrm>
            <a:off x="5934552" y="2908041"/>
            <a:ext cx="25019" cy="240567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12700" cap="flat" cmpd="sng" algn="ctr">
            <a:solidFill>
              <a:srgbClr val="000000">
                <a:alpha val="50000"/>
              </a:srgb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5" idx="2"/>
            <a:endCxn id="17" idx="1"/>
          </p:cNvCxnSpPr>
          <p:nvPr/>
        </p:nvCxnSpPr>
        <p:spPr bwMode="auto">
          <a:xfrm flipH="1">
            <a:off x="5934586" y="3724672"/>
            <a:ext cx="24985" cy="144016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12700" cap="flat" cmpd="sng" algn="ctr">
            <a:solidFill>
              <a:srgbClr val="000000">
                <a:alpha val="50000"/>
              </a:srgb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" name="Group 65"/>
          <p:cNvGrpSpPr/>
          <p:nvPr/>
        </p:nvGrpSpPr>
        <p:grpSpPr>
          <a:xfrm>
            <a:off x="6574408" y="3148608"/>
            <a:ext cx="415498" cy="432048"/>
            <a:chOff x="7510512" y="3076600"/>
            <a:chExt cx="415498" cy="432048"/>
          </a:xfrm>
        </p:grpSpPr>
        <p:sp>
          <p:nvSpPr>
            <p:cNvPr id="64" name="Alternate Process 63"/>
            <p:cNvSpPr/>
            <p:nvPr/>
          </p:nvSpPr>
          <p:spPr bwMode="auto">
            <a:xfrm>
              <a:off x="7582520" y="3076600"/>
              <a:ext cx="288032" cy="432048"/>
            </a:xfrm>
            <a:prstGeom prst="flowChartAlternateProcess">
              <a:avLst/>
            </a:prstGeom>
            <a:solidFill>
              <a:srgbClr val="FFFF00">
                <a:alpha val="24901"/>
              </a:srgbClr>
            </a:solidFill>
            <a:ln w="25400" cap="flat" cmpd="sng" algn="ctr">
              <a:solidFill>
                <a:srgbClr val="5F7BA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rgbClr val="5F7BAE"/>
                </a:solidFill>
                <a:effectLst/>
                <a:latin typeface="Palatino" charset="0"/>
                <a:ea typeface="华文宋体" charset="0"/>
                <a:cs typeface="华文宋体" charset="0"/>
                <a:sym typeface="Palatino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0512" y="3148608"/>
              <a:ext cx="4154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</a:rPr>
                <a:t>UGC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7" name="Straight Arrow Connector 66"/>
          <p:cNvCxnSpPr>
            <a:stCxn id="64" idx="2"/>
          </p:cNvCxnSpPr>
          <p:nvPr/>
        </p:nvCxnSpPr>
        <p:spPr bwMode="auto">
          <a:xfrm flipH="1">
            <a:off x="6430392" y="3580656"/>
            <a:ext cx="360040" cy="360040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12700" cap="flat" cmpd="sng" algn="ctr">
            <a:solidFill>
              <a:srgbClr val="000000">
                <a:alpha val="50000"/>
              </a:srgb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0" name="Group 77"/>
          <p:cNvGrpSpPr/>
          <p:nvPr/>
        </p:nvGrpSpPr>
        <p:grpSpPr>
          <a:xfrm>
            <a:off x="7366496" y="3940696"/>
            <a:ext cx="1080120" cy="760517"/>
            <a:chOff x="8170585" y="3796680"/>
            <a:chExt cx="1080120" cy="760517"/>
          </a:xfrm>
        </p:grpSpPr>
        <p:sp>
          <p:nvSpPr>
            <p:cNvPr id="75" name="Can 74"/>
            <p:cNvSpPr/>
            <p:nvPr/>
          </p:nvSpPr>
          <p:spPr bwMode="auto">
            <a:xfrm>
              <a:off x="8230592" y="3796680"/>
              <a:ext cx="973856" cy="698816"/>
            </a:xfrm>
            <a:prstGeom prst="can">
              <a:avLst/>
            </a:prstGeom>
            <a:solidFill>
              <a:srgbClr val="FFFF00">
                <a:alpha val="24901"/>
              </a:srgbClr>
            </a:solidFill>
            <a:ln w="25400" cap="flat" cmpd="sng" algn="ctr">
              <a:solidFill>
                <a:srgbClr val="5F7BA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70585" y="3980116"/>
              <a:ext cx="108012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2"/>
                  </a:solidFill>
                </a:rPr>
                <a:t>B</a:t>
              </a:r>
              <a:r>
                <a:rPr lang="en-US" sz="1050" dirty="0" smtClean="0">
                  <a:solidFill>
                    <a:schemeClr val="tx2"/>
                  </a:solidFill>
                </a:rPr>
                <a:t> </a:t>
              </a:r>
              <a:r>
                <a:rPr lang="zh-CN" altLang="en-US" sz="1050" dirty="0" smtClean="0">
                  <a:solidFill>
                    <a:schemeClr val="tx2"/>
                  </a:solidFill>
                </a:rPr>
                <a:t>台新媒体</a:t>
              </a:r>
              <a:endParaRPr lang="en-US" altLang="zh-CN" sz="1050" dirty="0" smtClean="0">
                <a:solidFill>
                  <a:schemeClr val="tx2"/>
                </a:solidFill>
              </a:endParaRPr>
            </a:p>
            <a:p>
              <a:r>
                <a:rPr lang="en-US" altLang="zh-CN" sz="1050" dirty="0" smtClean="0">
                  <a:solidFill>
                    <a:schemeClr val="tx2"/>
                  </a:solidFill>
                </a:rPr>
                <a:t>VAM</a:t>
              </a:r>
            </a:p>
            <a:p>
              <a:endParaRPr lang="en-US" altLang="zh-CN" sz="105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806656" y="422872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C</a:t>
            </a:r>
            <a:r>
              <a:rPr lang="zh-CN" altLang="en-US" sz="1050" dirty="0" smtClean="0">
                <a:solidFill>
                  <a:schemeClr val="tx2"/>
                </a:solidFill>
              </a:rPr>
              <a:t>台新媒体</a:t>
            </a:r>
            <a:endParaRPr lang="en-US" altLang="zh-CN" sz="1050" dirty="0" smtClean="0">
              <a:solidFill>
                <a:schemeClr val="tx2"/>
              </a:solidFill>
            </a:endParaRPr>
          </a:p>
          <a:p>
            <a:r>
              <a:rPr lang="en-US" altLang="zh-CN" sz="1050" dirty="0" smtClean="0">
                <a:solidFill>
                  <a:schemeClr val="tx2"/>
                </a:solidFill>
              </a:rPr>
              <a:t>VAM</a:t>
            </a:r>
            <a:endParaRPr lang="en-US" altLang="zh-CN" sz="1050" dirty="0" smtClean="0">
              <a:solidFill>
                <a:schemeClr val="tx2"/>
              </a:solidFill>
            </a:endParaRPr>
          </a:p>
        </p:txBody>
      </p:sp>
      <p:sp>
        <p:nvSpPr>
          <p:cNvPr id="77" name="Can 76"/>
          <p:cNvSpPr/>
          <p:nvPr/>
        </p:nvSpPr>
        <p:spPr bwMode="auto">
          <a:xfrm>
            <a:off x="8878664" y="4012704"/>
            <a:ext cx="973856" cy="698816"/>
          </a:xfrm>
          <a:prstGeom prst="can">
            <a:avLst/>
          </a:prstGeom>
          <a:solidFill>
            <a:srgbClr val="FFFF00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 sz="2800"/>
          </a:p>
        </p:txBody>
      </p:sp>
      <p:sp>
        <p:nvSpPr>
          <p:cNvPr id="80" name="Left-Right Arrow 79"/>
          <p:cNvSpPr/>
          <p:nvPr/>
        </p:nvSpPr>
        <p:spPr bwMode="auto">
          <a:xfrm rot="16200000">
            <a:off x="7726537" y="4732783"/>
            <a:ext cx="288032" cy="144015"/>
          </a:xfrm>
          <a:prstGeom prst="leftRightArrow">
            <a:avLst/>
          </a:prstGeom>
          <a:solidFill>
            <a:srgbClr val="FFFF00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81" name="Left-Right Arrow 80"/>
          <p:cNvSpPr/>
          <p:nvPr/>
        </p:nvSpPr>
        <p:spPr bwMode="auto">
          <a:xfrm rot="16200000">
            <a:off x="9238704" y="4804792"/>
            <a:ext cx="288032" cy="144015"/>
          </a:xfrm>
          <a:prstGeom prst="leftRightArrow">
            <a:avLst/>
          </a:prstGeom>
          <a:solidFill>
            <a:srgbClr val="FFFF00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grpSp>
        <p:nvGrpSpPr>
          <p:cNvPr id="22" name="Group 85"/>
          <p:cNvGrpSpPr/>
          <p:nvPr/>
        </p:nvGrpSpPr>
        <p:grpSpPr>
          <a:xfrm>
            <a:off x="2829992" y="5812904"/>
            <a:ext cx="1080120" cy="829767"/>
            <a:chOff x="3910112" y="5884912"/>
            <a:chExt cx="1080120" cy="829767"/>
          </a:xfrm>
        </p:grpSpPr>
        <p:sp>
          <p:nvSpPr>
            <p:cNvPr id="83" name="Can 82"/>
            <p:cNvSpPr/>
            <p:nvPr/>
          </p:nvSpPr>
          <p:spPr bwMode="auto">
            <a:xfrm>
              <a:off x="3970119" y="5884912"/>
              <a:ext cx="973856" cy="698816"/>
            </a:xfrm>
            <a:prstGeom prst="can">
              <a:avLst/>
            </a:prstGeom>
            <a:solidFill>
              <a:srgbClr val="38E84D">
                <a:alpha val="24901"/>
              </a:srgbClr>
            </a:solidFill>
            <a:ln w="25400" cap="flat" cmpd="sng" algn="ctr">
              <a:solidFill>
                <a:srgbClr val="5F7BA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10112" y="60683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B</a:t>
              </a:r>
              <a:r>
                <a:rPr lang="en-US" sz="1200" dirty="0" smtClean="0">
                  <a:solidFill>
                    <a:schemeClr val="tx2"/>
                  </a:solidFill>
                </a:rPr>
                <a:t> </a:t>
              </a:r>
              <a:r>
                <a:rPr lang="zh-CN" altLang="en-US" sz="1200" dirty="0" smtClean="0">
                  <a:solidFill>
                    <a:schemeClr val="tx2"/>
                  </a:solidFill>
                </a:rPr>
                <a:t>台</a:t>
              </a:r>
              <a:endParaRPr lang="en-US" altLang="zh-CN" sz="1200" dirty="0" smtClean="0">
                <a:solidFill>
                  <a:schemeClr val="tx2"/>
                </a:solidFill>
              </a:endParaRPr>
            </a:p>
            <a:p>
              <a:r>
                <a:rPr lang="en-US" altLang="zh-CN" sz="1200" dirty="0" smtClean="0">
                  <a:solidFill>
                    <a:schemeClr val="tx2"/>
                  </a:solidFill>
                </a:rPr>
                <a:t>MAM</a:t>
              </a:r>
              <a:r>
                <a:rPr lang="zh-CN" altLang="en-US" sz="1200" dirty="0" smtClean="0">
                  <a:solidFill>
                    <a:schemeClr val="tx2"/>
                  </a:solidFill>
                </a:rPr>
                <a:t>缓存</a:t>
              </a:r>
              <a:endParaRPr lang="en-US" altLang="zh-CN" sz="1200" dirty="0" smtClean="0">
                <a:solidFill>
                  <a:schemeClr val="tx2"/>
                </a:solidFill>
              </a:endParaRPr>
            </a:p>
            <a:p>
              <a:endParaRPr lang="en-US" altLang="zh-CN" sz="1200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85" name="Left-Right Arrow 84"/>
          <p:cNvSpPr/>
          <p:nvPr/>
        </p:nvSpPr>
        <p:spPr bwMode="auto">
          <a:xfrm rot="10990895">
            <a:off x="3913660" y="6184807"/>
            <a:ext cx="431380" cy="139797"/>
          </a:xfrm>
          <a:prstGeom prst="leftRightArrow">
            <a:avLst/>
          </a:prstGeom>
          <a:solidFill>
            <a:srgbClr val="38E84D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grpSp>
        <p:nvGrpSpPr>
          <p:cNvPr id="23" name="Group 87"/>
          <p:cNvGrpSpPr/>
          <p:nvPr/>
        </p:nvGrpSpPr>
        <p:grpSpPr>
          <a:xfrm>
            <a:off x="3046016" y="6965032"/>
            <a:ext cx="1080120" cy="829767"/>
            <a:chOff x="3910112" y="5884912"/>
            <a:chExt cx="1080120" cy="829767"/>
          </a:xfrm>
        </p:grpSpPr>
        <p:sp>
          <p:nvSpPr>
            <p:cNvPr id="89" name="Can 88"/>
            <p:cNvSpPr/>
            <p:nvPr/>
          </p:nvSpPr>
          <p:spPr bwMode="auto">
            <a:xfrm>
              <a:off x="3970119" y="5884912"/>
              <a:ext cx="973856" cy="698816"/>
            </a:xfrm>
            <a:prstGeom prst="can">
              <a:avLst/>
            </a:prstGeom>
            <a:solidFill>
              <a:srgbClr val="38E84D">
                <a:alpha val="24901"/>
              </a:srgbClr>
            </a:solidFill>
            <a:ln w="25400" cap="flat" cmpd="sng" algn="ctr">
              <a:solidFill>
                <a:srgbClr val="5F7BAE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910112" y="60683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C</a:t>
              </a:r>
              <a:r>
                <a:rPr lang="en-US" sz="1200" dirty="0" smtClean="0">
                  <a:solidFill>
                    <a:srgbClr val="000000"/>
                  </a:solidFill>
                </a:rPr>
                <a:t> </a:t>
              </a:r>
              <a:r>
                <a:rPr lang="zh-CN" altLang="en-US" sz="1200" dirty="0" smtClean="0">
                  <a:solidFill>
                    <a:srgbClr val="000000"/>
                  </a:solidFill>
                </a:rPr>
                <a:t>台</a:t>
              </a:r>
              <a:endParaRPr lang="en-US" altLang="zh-CN" sz="1200" dirty="0" smtClean="0">
                <a:solidFill>
                  <a:srgbClr val="000000"/>
                </a:solidFill>
              </a:endParaRPr>
            </a:p>
            <a:p>
              <a:r>
                <a:rPr lang="en-US" altLang="zh-CN" sz="1200" dirty="0" smtClean="0">
                  <a:solidFill>
                    <a:srgbClr val="000000"/>
                  </a:solidFill>
                </a:rPr>
                <a:t>MAM</a:t>
              </a:r>
              <a:r>
                <a:rPr lang="zh-CN" altLang="en-US" sz="1200" dirty="0" smtClean="0">
                  <a:solidFill>
                    <a:srgbClr val="000000"/>
                  </a:solidFill>
                </a:rPr>
                <a:t>缓存</a:t>
              </a:r>
              <a:endParaRPr lang="en-US" altLang="zh-CN" sz="1200" dirty="0" smtClean="0">
                <a:solidFill>
                  <a:srgbClr val="000000"/>
                </a:solidFill>
              </a:endParaRPr>
            </a:p>
            <a:p>
              <a:endParaRPr lang="en-US" altLang="zh-CN" sz="12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2" name="Left-Right Arrow 91"/>
          <p:cNvSpPr/>
          <p:nvPr/>
        </p:nvSpPr>
        <p:spPr bwMode="auto">
          <a:xfrm rot="9956576">
            <a:off x="4136655" y="7231351"/>
            <a:ext cx="431380" cy="139797"/>
          </a:xfrm>
          <a:prstGeom prst="leftRightArrow">
            <a:avLst/>
          </a:prstGeom>
          <a:solidFill>
            <a:srgbClr val="38E84D">
              <a:alpha val="24901"/>
            </a:srgb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102745" y="6172944"/>
            <a:ext cx="1052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方正宋黑简体"/>
                <a:ea typeface="方正宋黑简体"/>
                <a:cs typeface="方正宋黑简体"/>
              </a:rPr>
              <a:t>A</a:t>
            </a:r>
            <a:r>
              <a:rPr lang="zh-CN" altLang="en-US" dirty="0" smtClean="0">
                <a:solidFill>
                  <a:srgbClr val="000000"/>
                </a:solidFill>
                <a:latin typeface="方正宋黑简体"/>
                <a:ea typeface="方正宋黑简体"/>
                <a:cs typeface="方正宋黑简体"/>
              </a:rPr>
              <a:t>云</a:t>
            </a:r>
            <a:endParaRPr lang="en-US" dirty="0">
              <a:solidFill>
                <a:srgbClr val="000000"/>
              </a:solidFill>
              <a:latin typeface="方正宋黑简体"/>
              <a:ea typeface="方正宋黑简体"/>
              <a:cs typeface="方正宋黑简体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39618" y="7757120"/>
            <a:ext cx="1039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方正宋黑简体"/>
                <a:ea typeface="方正宋黑简体"/>
                <a:cs typeface="方正宋黑简体"/>
              </a:rPr>
              <a:t>B</a:t>
            </a:r>
            <a:r>
              <a:rPr lang="zh-CN" altLang="en-US" dirty="0" smtClean="0">
                <a:solidFill>
                  <a:srgbClr val="000000"/>
                </a:solidFill>
                <a:latin typeface="方正宋黑简体"/>
                <a:ea typeface="方正宋黑简体"/>
                <a:cs typeface="方正宋黑简体"/>
              </a:rPr>
              <a:t>云</a:t>
            </a:r>
            <a:endParaRPr lang="en-US" dirty="0">
              <a:solidFill>
                <a:srgbClr val="000000"/>
              </a:solidFill>
              <a:latin typeface="方正宋黑简体"/>
              <a:ea typeface="方正宋黑简体"/>
              <a:cs typeface="方正宋黑简体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26136" y="8765232"/>
            <a:ext cx="54609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Technical Platform for CUTV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0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CUTV </a:t>
            </a:r>
            <a:r>
              <a:rPr lang="zh-CN" altLang="en-US" sz="6000" dirty="0" smtClean="0"/>
              <a:t>的</a:t>
            </a:r>
            <a:r>
              <a:rPr lang="en-US" altLang="zh-CN" sz="6000" dirty="0" smtClean="0"/>
              <a:t> </a:t>
            </a:r>
            <a:r>
              <a:rPr lang="zh-CN" altLang="en-US" sz="6000" dirty="0" smtClean="0"/>
              <a:t>网台融合策略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2" y="1924472"/>
            <a:ext cx="11703050" cy="3896469"/>
          </a:xfrm>
        </p:spPr>
        <p:txBody>
          <a:bodyPr/>
          <a:lstStyle/>
          <a:p>
            <a:pPr algn="l"/>
            <a:r>
              <a:rPr lang="zh-CN" altLang="en-US" sz="4000" b="1" dirty="0" smtClean="0">
                <a:solidFill>
                  <a:srgbClr val="38E84D"/>
                </a:solidFill>
                <a:latin typeface="方正大黑简体"/>
                <a:ea typeface="方正大黑简体"/>
                <a:cs typeface="方正大黑简体"/>
              </a:rPr>
              <a:t>融合策略</a:t>
            </a:r>
            <a:endParaRPr lang="en-US" altLang="zh-CN" sz="4000" b="1" dirty="0" smtClean="0">
              <a:solidFill>
                <a:srgbClr val="38E84D"/>
              </a:solidFill>
              <a:latin typeface="方正大黑简体"/>
              <a:ea typeface="方正大黑简体"/>
              <a:cs typeface="方正大黑简体"/>
            </a:endParaRPr>
          </a:p>
          <a:p>
            <a:pPr algn="l"/>
            <a:r>
              <a:rPr lang="zh-CN" altLang="en-US" dirty="0" smtClean="0">
                <a:solidFill>
                  <a:srgbClr val="FFFF00"/>
                </a:solidFill>
              </a:rPr>
              <a:t>产品融合：</a:t>
            </a:r>
            <a:r>
              <a:rPr lang="zh-CN" altLang="en-US" dirty="0" smtClean="0"/>
              <a:t>将线性频道的品牌栏目延伸到网络</a:t>
            </a:r>
            <a:endParaRPr lang="en-US" altLang="zh-CN" dirty="0" smtClean="0"/>
          </a:p>
          <a:p>
            <a:pPr algn="l"/>
            <a:r>
              <a:rPr lang="zh-CN" altLang="en-US" dirty="0">
                <a:solidFill>
                  <a:srgbClr val="FFFF00"/>
                </a:solidFill>
              </a:rPr>
              <a:t>品牌融合</a:t>
            </a:r>
            <a:r>
              <a:rPr lang="zh-CN" altLang="en-US" dirty="0" smtClean="0"/>
              <a:t>：品牌栏目的线性频道大力推介网络品牌、产品</a:t>
            </a:r>
            <a:endParaRPr lang="en-US" altLang="zh-CN" dirty="0" smtClean="0"/>
          </a:p>
          <a:p>
            <a:pPr algn="l"/>
            <a:r>
              <a:rPr lang="zh-CN" altLang="en-US" dirty="0">
                <a:solidFill>
                  <a:srgbClr val="FFFF00"/>
                </a:solidFill>
              </a:rPr>
              <a:t>渠道融合</a:t>
            </a:r>
            <a:r>
              <a:rPr lang="zh-CN" altLang="en-US" dirty="0" smtClean="0"/>
              <a:t>：将</a:t>
            </a:r>
            <a:r>
              <a:rPr lang="en-US" altLang="zh-CN" dirty="0" smtClean="0"/>
              <a:t>UGC</a:t>
            </a:r>
            <a:r>
              <a:rPr lang="zh-CN" altLang="en-US" dirty="0" smtClean="0"/>
              <a:t>培育成品牌栏目的爆料渠道</a:t>
            </a:r>
            <a:endParaRPr lang="en-US" altLang="zh-CN" dirty="0" smtClean="0"/>
          </a:p>
          <a:p>
            <a:pPr algn="l"/>
            <a:r>
              <a:rPr lang="zh-CN" altLang="en-US" dirty="0">
                <a:solidFill>
                  <a:srgbClr val="FFFF00"/>
                </a:solidFill>
              </a:rPr>
              <a:t>团队融合</a:t>
            </a:r>
            <a:r>
              <a:rPr lang="zh-CN" altLang="en-US" dirty="0" smtClean="0"/>
              <a:t>：新媒体团队融入栏目团队，参与策划、运行。</a:t>
            </a:r>
            <a:endParaRPr lang="en-US" altLang="zh-CN" dirty="0" smtClean="0"/>
          </a:p>
          <a:p>
            <a:pPr algn="l"/>
            <a:r>
              <a:rPr lang="zh-CN" altLang="en-US" dirty="0">
                <a:solidFill>
                  <a:srgbClr val="FFFF00"/>
                </a:solidFill>
              </a:rPr>
              <a:t>资源融合</a:t>
            </a:r>
            <a:r>
              <a:rPr lang="zh-CN" altLang="en-US" dirty="0" smtClean="0"/>
              <a:t>：频道与网站捆绑</a:t>
            </a:r>
            <a:endParaRPr lang="en-US" altLang="zh-CN" dirty="0" smtClean="0"/>
          </a:p>
          <a:p>
            <a:pPr algn="l"/>
            <a:endParaRPr lang="en-US" altLang="zh-CN" dirty="0" smtClean="0"/>
          </a:p>
          <a:p>
            <a:pPr algn="l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7744" y="5870504"/>
            <a:ext cx="11703050" cy="3896469"/>
          </a:xfrm>
          <a:prstGeom prst="rect">
            <a:avLst/>
          </a:prstGeom>
        </p:spPr>
        <p:txBody>
          <a:bodyPr vert="horz"/>
          <a:lstStyle>
            <a:lvl1pPr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1pPr>
            <a:lvl2pPr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2pPr>
            <a:lvl3pPr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3pPr>
            <a:lvl4pPr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4pPr>
            <a:lvl5pPr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5pPr>
            <a:lvl6pPr marL="457200"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6pPr>
            <a:lvl7pPr marL="914400"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7pPr>
            <a:lvl8pPr marL="1371600"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8pPr>
            <a:lvl9pPr marL="1828800" algn="ctr" rtl="0" fontAlgn="base">
              <a:spcBef>
                <a:spcPts val="2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Optima" charset="0"/>
              </a:defRPr>
            </a:lvl9pPr>
          </a:lstStyle>
          <a:p>
            <a:pPr algn="l"/>
            <a:r>
              <a:rPr lang="zh-CN" altLang="en-US" sz="4000" b="1" dirty="0" smtClean="0">
                <a:solidFill>
                  <a:srgbClr val="38E84D"/>
                </a:solidFill>
                <a:latin typeface="方正大黑简体"/>
                <a:ea typeface="方正大黑简体"/>
                <a:cs typeface="方正大黑简体"/>
              </a:rPr>
              <a:t>推动电视台新媒体化</a:t>
            </a:r>
            <a:endParaRPr lang="en-US" altLang="zh-CN" sz="4000" b="1" dirty="0" smtClean="0">
              <a:solidFill>
                <a:srgbClr val="38E84D"/>
              </a:solidFill>
              <a:latin typeface="方正大黑简体"/>
              <a:ea typeface="方正大黑简体"/>
              <a:cs typeface="方正大黑简体"/>
            </a:endParaRPr>
          </a:p>
          <a:p>
            <a:pPr algn="l"/>
            <a:r>
              <a:rPr lang="zh-CN" altLang="en-US" dirty="0" smtClean="0">
                <a:solidFill>
                  <a:srgbClr val="FFFF00"/>
                </a:solidFill>
              </a:rPr>
              <a:t>机制变革：</a:t>
            </a:r>
            <a:r>
              <a:rPr lang="zh-CN" altLang="en-US" dirty="0" smtClean="0"/>
              <a:t>整合资源，变频道制为中心制</a:t>
            </a:r>
            <a:endParaRPr lang="en-US" altLang="zh-CN" dirty="0"/>
          </a:p>
          <a:p>
            <a:pPr algn="l"/>
            <a:r>
              <a:rPr lang="zh-CN" altLang="en-US" dirty="0" smtClean="0">
                <a:solidFill>
                  <a:srgbClr val="FFFF00"/>
                </a:solidFill>
              </a:rPr>
              <a:t>流程变革</a:t>
            </a:r>
            <a:r>
              <a:rPr lang="zh-CN" altLang="en-US" dirty="0" smtClean="0"/>
              <a:t>：采编分离</a:t>
            </a:r>
            <a:endParaRPr lang="en-US" altLang="zh-CN" dirty="0" smtClean="0"/>
          </a:p>
          <a:p>
            <a:pPr algn="l"/>
            <a:r>
              <a:rPr lang="zh-CN" altLang="en-US" dirty="0" smtClean="0">
                <a:solidFill>
                  <a:srgbClr val="FFFF00"/>
                </a:solidFill>
              </a:rPr>
              <a:t>技术变革</a:t>
            </a:r>
            <a:r>
              <a:rPr lang="zh-CN" altLang="en-US" dirty="0" smtClean="0"/>
              <a:t>：建立新闻指挥、高效共享系统</a:t>
            </a:r>
            <a:endParaRPr lang="en-US" altLang="zh-CN" dirty="0" smtClean="0"/>
          </a:p>
          <a:p>
            <a:pPr algn="l"/>
            <a:r>
              <a:rPr lang="zh-CN" altLang="en-US" dirty="0" smtClean="0">
                <a:solidFill>
                  <a:srgbClr val="FFFF00"/>
                </a:solidFill>
              </a:rPr>
              <a:t>空间再造</a:t>
            </a:r>
            <a:r>
              <a:rPr lang="zh-CN" altLang="en-US" dirty="0" smtClean="0"/>
              <a:t>：在新的物理空间下重构系统</a:t>
            </a:r>
            <a:endParaRPr lang="en-US" altLang="zh-CN" dirty="0" smtClean="0"/>
          </a:p>
          <a:p>
            <a:pPr algn="l"/>
            <a:endParaRPr lang="en-US" altLang="zh-CN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9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752" y="2716560"/>
            <a:ext cx="11703050" cy="643572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38E84D"/>
                </a:solidFill>
              </a:rPr>
              <a:t>资本</a:t>
            </a:r>
            <a:r>
              <a:rPr lang="zh-CN" altLang="en-US" dirty="0" smtClean="0"/>
              <a:t>：投资</a:t>
            </a:r>
            <a:r>
              <a:rPr lang="en-US" altLang="zh-CN" dirty="0" smtClean="0"/>
              <a:t>CUTV</a:t>
            </a:r>
            <a:r>
              <a:rPr lang="zh-CN" altLang="en-US" dirty="0" smtClean="0"/>
              <a:t>或联合组建新公司</a:t>
            </a:r>
            <a:endParaRPr lang="en-US" altLang="zh-CN" dirty="0" smtClean="0"/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38E84D"/>
                </a:solidFill>
              </a:rPr>
              <a:t>内容</a:t>
            </a:r>
            <a:r>
              <a:rPr lang="zh-CN" altLang="en-US" dirty="0" smtClean="0"/>
              <a:t>：定制、购买、交换，</a:t>
            </a:r>
            <a:r>
              <a:rPr lang="en-US" altLang="zh-CN" dirty="0" smtClean="0"/>
              <a:t>CUTV</a:t>
            </a:r>
            <a:r>
              <a:rPr lang="zh-CN" altLang="en-US" dirty="0" smtClean="0"/>
              <a:t>栏目、频道</a:t>
            </a:r>
            <a:endParaRPr lang="en-US" altLang="zh-CN" dirty="0" smtClean="0"/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38E84D"/>
                </a:solidFill>
              </a:rPr>
              <a:t>活动</a:t>
            </a:r>
            <a:r>
              <a:rPr lang="zh-CN" altLang="en-US" dirty="0" smtClean="0"/>
              <a:t>：大型活动策划、制作、发布、推广、销售</a:t>
            </a:r>
            <a:endParaRPr lang="en-US" altLang="zh-CN" dirty="0" smtClean="0"/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38E84D"/>
                </a:solidFill>
              </a:rPr>
              <a:t>技术</a:t>
            </a:r>
            <a:r>
              <a:rPr lang="zh-CN" altLang="en-US" dirty="0" smtClean="0"/>
              <a:t>：采购、合作研发、技术外包</a:t>
            </a:r>
            <a:endParaRPr lang="en-US" altLang="zh-CN" dirty="0" smtClean="0"/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38E84D"/>
                </a:solidFill>
              </a:rPr>
              <a:t>运营</a:t>
            </a:r>
            <a:r>
              <a:rPr lang="zh-CN" altLang="en-US" dirty="0" smtClean="0"/>
              <a:t>：联合运营商业模式清晰的项目</a:t>
            </a:r>
            <a:endParaRPr lang="zh-CN" altLang="en-US" dirty="0"/>
          </a:p>
        </p:txBody>
      </p:sp>
      <p:sp>
        <p:nvSpPr>
          <p:cNvPr id="5" name="Oval 1"/>
          <p:cNvSpPr>
            <a:spLocks/>
          </p:cNvSpPr>
          <p:nvPr/>
        </p:nvSpPr>
        <p:spPr bwMode="auto">
          <a:xfrm>
            <a:off x="525736" y="555746"/>
            <a:ext cx="2527481" cy="1880499"/>
          </a:xfrm>
          <a:prstGeom prst="ellipse">
            <a:avLst/>
          </a:prstGeom>
          <a:solidFill>
            <a:srgbClr val="34343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rIns="50800" bIns="50800" anchor="ctr"/>
          <a:lstStyle/>
          <a:p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合  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484312"/>
            <a:ext cx="2664296" cy="2016224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8315" flipV="1">
            <a:off x="836159" y="-177872"/>
            <a:ext cx="11271949" cy="132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22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0225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"/>
          <p:cNvSpPr>
            <a:spLocks/>
          </p:cNvSpPr>
          <p:nvPr/>
        </p:nvSpPr>
        <p:spPr bwMode="auto">
          <a:xfrm>
            <a:off x="6441582" y="2428528"/>
            <a:ext cx="188238" cy="769441"/>
          </a:xfrm>
          <a:prstGeom prst="roundRect">
            <a:avLst>
              <a:gd name="adj" fmla="val 3440"/>
            </a:avLst>
          </a:prstGeom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188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4400" b="1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0174808" y="340296"/>
            <a:ext cx="2376264" cy="648072"/>
            <a:chOff x="7798544" y="1564432"/>
            <a:chExt cx="2376264" cy="648072"/>
          </a:xfrm>
        </p:grpSpPr>
        <p:pic>
          <p:nvPicPr>
            <p:cNvPr id="11" name="图片 11" descr="logo_g.jpg"/>
            <p:cNvPicPr>
              <a:picLocks noChangeAspect="1"/>
            </p:cNvPicPr>
            <p:nvPr/>
          </p:nvPicPr>
          <p:blipFill>
            <a:blip r:embed="rId3"/>
            <a:srcRect l="10446" t="17949" r="54733" b="53847"/>
            <a:stretch>
              <a:fillRect/>
            </a:stretch>
          </p:blipFill>
          <p:spPr bwMode="auto">
            <a:xfrm>
              <a:off x="7798544" y="1564432"/>
              <a:ext cx="114363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950672" y="1564432"/>
              <a:ext cx="122413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1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25736" y="484312"/>
            <a:ext cx="2664296" cy="2016224"/>
            <a:chOff x="42" y="0"/>
            <a:chExt cx="1480" cy="1129"/>
          </a:xfrm>
        </p:grpSpPr>
        <p:sp>
          <p:nvSpPr>
            <p:cNvPr id="10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项目案例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207">
            <a:off x="145029" y="1470738"/>
            <a:ext cx="12641439" cy="102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4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14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965896" y="6028928"/>
            <a:ext cx="3600400" cy="2376264"/>
            <a:chOff x="0" y="0"/>
            <a:chExt cx="2830" cy="1386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2" y="-722"/>
              <a:ext cx="1386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7"/>
            <p:cNvSpPr>
              <a:spLocks/>
            </p:cNvSpPr>
            <p:nvPr/>
          </p:nvSpPr>
          <p:spPr bwMode="auto">
            <a:xfrm>
              <a:off x="427" y="173"/>
              <a:ext cx="2083" cy="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endParaRPr lang="en-US" sz="3200" dirty="0">
                <a:solidFill>
                  <a:srgbClr val="FF66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投资过千万</a:t>
              </a:r>
              <a:endParaRPr lang="en-US" altLang="zh-CN" sz="2800" dirty="0" smtClean="0">
                <a:solidFill>
                  <a:srgbClr val="FF66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收入过千万</a:t>
              </a:r>
              <a:r>
                <a:rPr lang="en-US" sz="28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800" dirty="0">
                <a:solidFill>
                  <a:srgbClr val="FF66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118024" y="3148608"/>
            <a:ext cx="3600400" cy="2664296"/>
            <a:chOff x="0" y="0"/>
            <a:chExt cx="2830" cy="2290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7"/>
            <p:cNvSpPr>
              <a:spLocks/>
            </p:cNvSpPr>
            <p:nvPr/>
          </p:nvSpPr>
          <p:spPr bwMode="auto">
            <a:xfrm>
              <a:off x="396" y="573"/>
              <a:ext cx="2021" cy="1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en-US" sz="2800" dirty="0" smtClean="0">
                  <a:solidFill>
                    <a:srgbClr val="00CD0B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CUTV</a:t>
              </a:r>
              <a:r>
                <a:rPr lang="zh-CN" altLang="en-US" sz="2800" dirty="0" smtClean="0">
                  <a:solidFill>
                    <a:srgbClr val="00CD0B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理念与模式验证，总台与分台磨合</a:t>
              </a:r>
              <a:r>
                <a:rPr lang="zh-CN" altLang="en-US" sz="2600" dirty="0" smtClean="0">
                  <a:solidFill>
                    <a:srgbClr val="00CD0B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。</a:t>
              </a:r>
              <a:r>
                <a:rPr lang="en-US" sz="2600" dirty="0" smtClean="0">
                  <a:solidFill>
                    <a:srgbClr val="00CD0B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rgbClr val="00CD0B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926336" y="1492424"/>
            <a:ext cx="3672408" cy="2368654"/>
            <a:chOff x="0" y="0"/>
            <a:chExt cx="2830" cy="2354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7"/>
            <p:cNvSpPr>
              <a:spLocks/>
            </p:cNvSpPr>
            <p:nvPr/>
          </p:nvSpPr>
          <p:spPr bwMode="auto">
            <a:xfrm>
              <a:off x="222" y="501"/>
              <a:ext cx="2373" cy="18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en-US" altLang="zh-CN" sz="2800" dirty="0" smtClean="0">
                  <a:solidFill>
                    <a:srgbClr val="FF00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CUTV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网络春晚</a:t>
              </a:r>
              <a:endParaRPr lang="en-US" sz="2800" dirty="0">
                <a:solidFill>
                  <a:srgbClr val="FF00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23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台联办，</a:t>
              </a:r>
              <a:r>
                <a:rPr lang="en-US" altLang="zh-CN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23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个城市同时播出</a:t>
              </a:r>
              <a:endParaRPr lang="en-US" sz="26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430392" y="6532984"/>
            <a:ext cx="3600400" cy="2016224"/>
            <a:chOff x="0" y="0"/>
            <a:chExt cx="2830" cy="2290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7"/>
            <p:cNvSpPr>
              <a:spLocks/>
            </p:cNvSpPr>
            <p:nvPr/>
          </p:nvSpPr>
          <p:spPr bwMode="auto">
            <a:xfrm>
              <a:off x="396" y="573"/>
              <a:ext cx="2021" cy="97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en-US" altLang="zh-CN" sz="28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2012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年春节初五、初六、初七播出</a:t>
              </a:r>
              <a:r>
                <a:rPr lang="zh-CN" altLang="en-US" sz="26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。</a:t>
              </a:r>
              <a:r>
                <a:rPr lang="en-US" sz="26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600" dirty="0">
                <a:solidFill>
                  <a:srgbClr val="FFFF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2397944" y="2428528"/>
            <a:ext cx="6838404" cy="48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584200" indent="-520700" algn="l">
              <a:lnSpc>
                <a:spcPts val="7100"/>
              </a:lnSpc>
              <a:spcBef>
                <a:spcPts val="600"/>
              </a:spcBef>
              <a:spcAft>
                <a:spcPts val="0"/>
              </a:spcAft>
              <a:buSzPct val="93000"/>
              <a:buBlip>
                <a:blip r:embed="rId2"/>
              </a:buBlip>
            </a:pPr>
            <a:r>
              <a:rPr lang="zh-CN" altLang="en-US" sz="5000" b="1" dirty="0" smtClean="0">
                <a:solidFill>
                  <a:srgbClr val="92D050"/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行业趋势</a:t>
            </a:r>
            <a:endParaRPr lang="en-US" sz="5000" b="1" dirty="0">
              <a:solidFill>
                <a:schemeClr val="tx1">
                  <a:lumMod val="75000"/>
                </a:schemeClr>
              </a:solidFill>
              <a:latin typeface="Heiti SC Medium" charset="0"/>
              <a:ea typeface="Heiti SC Medium" charset="0"/>
              <a:cs typeface="Heiti SC Medium" charset="0"/>
              <a:sym typeface="Heiti SC Medium" charset="0"/>
            </a:endParaRPr>
          </a:p>
          <a:p>
            <a:pPr marL="584200" indent="-520700" algn="l">
              <a:lnSpc>
                <a:spcPts val="7100"/>
              </a:lnSpc>
              <a:spcBef>
                <a:spcPts val="600"/>
              </a:spcBef>
              <a:spcAft>
                <a:spcPts val="0"/>
              </a:spcAft>
              <a:buSzPct val="93000"/>
              <a:buBlip>
                <a:blip r:embed="rId3"/>
              </a:buBlip>
            </a:pPr>
            <a:r>
              <a:rPr lang="ja-JP" altLang="en-US" sz="5000" b="1" dirty="0">
                <a:solidFill>
                  <a:schemeClr val="tx1">
                    <a:lumMod val="75000"/>
                  </a:schemeClr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城市联合网络电视台</a:t>
            </a:r>
            <a:r>
              <a:rPr lang="en-US" altLang="en-US" sz="5000" b="1" dirty="0">
                <a:solidFill>
                  <a:schemeClr val="tx1">
                    <a:lumMod val="75000"/>
                  </a:schemeClr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 </a:t>
            </a:r>
            <a:r>
              <a:rPr lang="en-US" altLang="en-US" sz="5000" b="1" dirty="0" smtClean="0">
                <a:solidFill>
                  <a:schemeClr val="tx1">
                    <a:lumMod val="75000"/>
                  </a:schemeClr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CUTV</a:t>
            </a:r>
            <a:r>
              <a:rPr lang="zh-CN" altLang="en-US" sz="5000" b="1" dirty="0" smtClean="0">
                <a:solidFill>
                  <a:schemeClr val="tx1">
                    <a:lumMod val="75000"/>
                  </a:schemeClr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发展</a:t>
            </a:r>
            <a:r>
              <a:rPr lang="zh-CN" altLang="en-US" sz="5000" b="1" dirty="0" smtClean="0">
                <a:solidFill>
                  <a:schemeClr val="tx1">
                    <a:lumMod val="75000"/>
                  </a:schemeClr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战略</a:t>
            </a:r>
            <a:endParaRPr lang="en-US" altLang="en-US" sz="5000" b="1" dirty="0">
              <a:solidFill>
                <a:schemeClr val="tx1">
                  <a:lumMod val="75000"/>
                </a:schemeClr>
              </a:solidFill>
              <a:latin typeface="Heiti SC Medium" charset="0"/>
              <a:ea typeface="Heiti SC Medium" charset="0"/>
              <a:cs typeface="Heiti SC Medium" charset="0"/>
              <a:sym typeface="Heiti SC Medium" charset="0"/>
            </a:endParaRPr>
          </a:p>
          <a:p>
            <a:pPr marL="584200" indent="-520700" algn="l">
              <a:lnSpc>
                <a:spcPts val="7100"/>
              </a:lnSpc>
              <a:spcBef>
                <a:spcPts val="600"/>
              </a:spcBef>
              <a:spcAft>
                <a:spcPts val="0"/>
              </a:spcAft>
            </a:pPr>
            <a:endParaRPr lang="en-US" sz="5000" b="1" dirty="0">
              <a:solidFill>
                <a:srgbClr val="676767"/>
              </a:solidFill>
              <a:latin typeface="Heiti SC Medium" charset="0"/>
              <a:ea typeface="Heiti SC Medium" charset="0"/>
              <a:cs typeface="Heiti SC Medium" charset="0"/>
              <a:sym typeface="Heiti S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32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93888" y="3436640"/>
            <a:ext cx="6912768" cy="2376264"/>
          </a:xfrm>
        </p:spPr>
        <p:txBody>
          <a:bodyPr anchor="ctr"/>
          <a:lstStyle/>
          <a:p>
            <a:pPr eaLnBrk="1" hangingPunct="1"/>
            <a:r>
              <a:rPr lang="ja-JP" altLang="en-US" sz="9600" dirty="0" smtClean="0"/>
              <a:t>感谢</a:t>
            </a:r>
            <a:endParaRPr lang="zh-CN" altLang="en-US" sz="9600" dirty="0" smtClean="0"/>
          </a:p>
        </p:txBody>
      </p:sp>
      <p:pic>
        <p:nvPicPr>
          <p:cNvPr id="2" name="Picture 1" descr="dandel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12" y="2644552"/>
            <a:ext cx="3786019" cy="3102354"/>
          </a:xfrm>
          <a:prstGeom prst="rect">
            <a:avLst/>
          </a:prstGeom>
        </p:spPr>
      </p:pic>
      <p:pic>
        <p:nvPicPr>
          <p:cNvPr id="5" name="Picture 4" descr="dandeli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96" y="5812904"/>
            <a:ext cx="5328846" cy="355675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94288" y="5812904"/>
            <a:ext cx="69127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+mj-lt"/>
                <a:ea typeface="+mj-ea"/>
                <a:cs typeface="+mj-cs"/>
                <a:sym typeface="Herculanum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Herculanum" charset="0"/>
                <a:ea typeface="华文楷体" charset="0"/>
                <a:cs typeface="华文楷体" charset="0"/>
                <a:sym typeface="Herculanum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Herculanum" charset="0"/>
                <a:ea typeface="华文楷体" charset="0"/>
                <a:cs typeface="华文楷体" charset="0"/>
                <a:sym typeface="Herculanum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Herculanum" charset="0"/>
                <a:ea typeface="华文楷体" charset="0"/>
                <a:cs typeface="华文楷体" charset="0"/>
                <a:sym typeface="Herculanum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Herculanum" charset="0"/>
                <a:ea typeface="华文楷体" charset="0"/>
                <a:cs typeface="华文楷体" charset="0"/>
                <a:sym typeface="Herculanum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Herculanum" charset="0"/>
                <a:ea typeface="华文楷体" charset="0"/>
                <a:cs typeface="华文楷体" charset="0"/>
                <a:sym typeface="Herculanum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Herculanum" charset="0"/>
                <a:ea typeface="华文楷体" charset="0"/>
                <a:cs typeface="华文楷体" charset="0"/>
                <a:sym typeface="Herculanum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Herculanum" charset="0"/>
                <a:ea typeface="华文楷体" charset="0"/>
                <a:cs typeface="华文楷体" charset="0"/>
                <a:sym typeface="Herculanum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rgbClr val="3F3F3F"/>
                </a:solidFill>
                <a:latin typeface="Herculanum" charset="0"/>
                <a:ea typeface="华文楷体" charset="0"/>
                <a:cs typeface="华文楷体" charset="0"/>
                <a:sym typeface="Herculanum" charset="0"/>
              </a:defRPr>
            </a:lvl9pPr>
          </a:lstStyle>
          <a:p>
            <a:pPr eaLnBrk="1" hangingPunct="1"/>
            <a:r>
              <a:rPr lang="zh-CN" altLang="en-US" sz="9600" dirty="0" smtClean="0"/>
              <a:t>关注</a:t>
            </a:r>
            <a:endParaRPr lang="zh-CN" altLang="en-US" sz="96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/>
          </p:cNvSpPr>
          <p:nvPr/>
        </p:nvSpPr>
        <p:spPr bwMode="auto">
          <a:xfrm>
            <a:off x="4940300" y="1460500"/>
            <a:ext cx="3162300" cy="7924800"/>
          </a:xfrm>
          <a:prstGeom prst="roundRect">
            <a:avLst>
              <a:gd name="adj" fmla="val 6023"/>
            </a:avLst>
          </a:prstGeom>
          <a:solidFill>
            <a:srgbClr val="7299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1270000" y="1511300"/>
            <a:ext cx="3162300" cy="7810500"/>
          </a:xfrm>
          <a:prstGeom prst="roundRect">
            <a:avLst>
              <a:gd name="adj" fmla="val 6023"/>
            </a:avLst>
          </a:prstGeom>
          <a:gradFill rotWithShape="0">
            <a:gsLst>
              <a:gs pos="0">
                <a:srgbClr val="BBB8C1"/>
              </a:gs>
              <a:gs pos="100000">
                <a:srgbClr val="464658"/>
              </a:gs>
            </a:gsLst>
            <a:lin ang="5400000" scaled="1"/>
          </a:gradFill>
          <a:ln w="25400" cap="flat">
            <a:noFill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sz="19900" b="1" dirty="0">
              <a:latin typeface="Heiti SC Light"/>
              <a:cs typeface="Heiti SC Light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5736" y="196280"/>
            <a:ext cx="2520280" cy="895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58000"/>
              </a:lnSpc>
              <a:tabLst>
                <a:tab pos="1219200" algn="l"/>
              </a:tabLst>
            </a:pPr>
            <a:r>
              <a:rPr lang="ja-JP" altLang="en-US" sz="4400" dirty="0" smtClean="0">
                <a:latin typeface="方正剪纸简体"/>
                <a:ea typeface="方正剪纸简体"/>
                <a:cs typeface="方正剪纸简体"/>
                <a:sym typeface="Heiti SC Medium" charset="0"/>
              </a:rPr>
              <a:t>融合</a:t>
            </a:r>
            <a:endParaRPr lang="en-US" sz="4400" dirty="0">
              <a:latin typeface="方正剪纸简体"/>
              <a:ea typeface="方正剪纸简体"/>
              <a:cs typeface="方正剪纸简体"/>
              <a:sym typeface="Heiti SC Medium" charset="0"/>
            </a:endParaRPr>
          </a:p>
        </p:txBody>
      </p:sp>
      <p:sp>
        <p:nvSpPr>
          <p:cNvPr id="13317" name="AutoShape 5"/>
          <p:cNvSpPr>
            <a:spLocks/>
          </p:cNvSpPr>
          <p:nvPr/>
        </p:nvSpPr>
        <p:spPr bwMode="auto">
          <a:xfrm>
            <a:off x="1727200" y="2997200"/>
            <a:ext cx="2247900" cy="1270000"/>
          </a:xfrm>
          <a:prstGeom prst="roundRect">
            <a:avLst>
              <a:gd name="adj" fmla="val 15000"/>
            </a:avLst>
          </a:prstGeom>
          <a:solidFill>
            <a:srgbClr val="5EAD69"/>
          </a:solidFill>
          <a:ln w="25400" cap="flat">
            <a:solidFill>
              <a:srgbClr val="85DC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800"/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2158652" y="3327400"/>
            <a:ext cx="138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 dirty="0">
                <a:solidFill>
                  <a:srgbClr val="000000"/>
                </a:solidFill>
                <a:latin typeface="Arial" charset="0"/>
                <a:sym typeface="Arial" charset="0"/>
              </a:rPr>
              <a:t>电台、电视台</a:t>
            </a:r>
            <a:endParaRPr lang="en-US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 dirty="0">
                <a:solidFill>
                  <a:srgbClr val="000000"/>
                </a:solidFill>
                <a:latin typeface="Arial" charset="0"/>
                <a:sym typeface="Arial" charset="0"/>
              </a:rPr>
              <a:t>影视内容公司</a:t>
            </a:r>
            <a:endParaRPr lang="en-US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319" name="AutoShape 7"/>
          <p:cNvSpPr>
            <a:spLocks/>
          </p:cNvSpPr>
          <p:nvPr/>
        </p:nvSpPr>
        <p:spPr bwMode="auto">
          <a:xfrm>
            <a:off x="1727200" y="5219700"/>
            <a:ext cx="2247900" cy="1270000"/>
          </a:xfrm>
          <a:prstGeom prst="roundRect">
            <a:avLst>
              <a:gd name="adj" fmla="val 15000"/>
            </a:avLst>
          </a:prstGeom>
          <a:solidFill>
            <a:srgbClr val="437DA6"/>
          </a:solidFill>
          <a:ln w="25400" cap="flat">
            <a:solidFill>
              <a:srgbClr val="2098C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>
            <a:off x="1739900" y="7493000"/>
            <a:ext cx="2247900" cy="1270000"/>
          </a:xfrm>
          <a:prstGeom prst="roundRect">
            <a:avLst>
              <a:gd name="adj" fmla="val 15000"/>
            </a:avLst>
          </a:prstGeom>
          <a:solidFill>
            <a:srgbClr val="2F52A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rot="10800000" flipH="1">
            <a:off x="2857500" y="4268788"/>
            <a:ext cx="0" cy="919162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FFFF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rot="10800000" flipH="1">
            <a:off x="2865438" y="6488113"/>
            <a:ext cx="0" cy="974725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FFFF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3" name="Rectangle 11"/>
          <p:cNvSpPr>
            <a:spLocks/>
          </p:cNvSpPr>
          <p:nvPr/>
        </p:nvSpPr>
        <p:spPr bwMode="auto">
          <a:xfrm>
            <a:off x="2120900" y="5549900"/>
            <a:ext cx="1485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有线、无线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卫星电视网络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24" name="Rectangle 12"/>
          <p:cNvSpPr>
            <a:spLocks/>
          </p:cNvSpPr>
          <p:nvPr/>
        </p:nvSpPr>
        <p:spPr bwMode="auto">
          <a:xfrm>
            <a:off x="2043113" y="1892300"/>
            <a:ext cx="1641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ja-JP" altLang="en-US" sz="3200" dirty="0">
                <a:solidFill>
                  <a:schemeClr val="tx1"/>
                </a:solidFill>
                <a:latin typeface="Arial" charset="0"/>
                <a:sym typeface="Arial" charset="0"/>
              </a:rPr>
              <a:t>广电行业</a:t>
            </a:r>
            <a:endParaRPr lang="en-US" sz="32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25" name="Rectangle 13"/>
          <p:cNvSpPr>
            <a:spLocks/>
          </p:cNvSpPr>
          <p:nvPr/>
        </p:nvSpPr>
        <p:spPr bwMode="auto">
          <a:xfrm>
            <a:off x="1803400" y="7759700"/>
            <a:ext cx="800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家庭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电视机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26" name="AutoShape 14"/>
          <p:cNvSpPr>
            <a:spLocks/>
          </p:cNvSpPr>
          <p:nvPr/>
        </p:nvSpPr>
        <p:spPr bwMode="auto">
          <a:xfrm>
            <a:off x="8597900" y="1447800"/>
            <a:ext cx="3162300" cy="7937500"/>
          </a:xfrm>
          <a:prstGeom prst="roundRect">
            <a:avLst>
              <a:gd name="adj" fmla="val 6023"/>
            </a:avLst>
          </a:prstGeom>
          <a:solidFill>
            <a:srgbClr val="7299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7" name="AutoShape 15"/>
          <p:cNvSpPr>
            <a:spLocks/>
          </p:cNvSpPr>
          <p:nvPr/>
        </p:nvSpPr>
        <p:spPr bwMode="auto">
          <a:xfrm>
            <a:off x="9055100" y="2997200"/>
            <a:ext cx="2247900" cy="1270000"/>
          </a:xfrm>
          <a:prstGeom prst="roundRect">
            <a:avLst>
              <a:gd name="adj" fmla="val 15000"/>
            </a:avLst>
          </a:prstGeom>
          <a:solidFill>
            <a:srgbClr val="9ADAF7"/>
          </a:solidFill>
          <a:ln w="25400" cap="flat">
            <a:solidFill>
              <a:srgbClr val="85DC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8" name="Rectangle 16"/>
          <p:cNvSpPr>
            <a:spLocks/>
          </p:cNvSpPr>
          <p:nvPr/>
        </p:nvSpPr>
        <p:spPr bwMode="auto">
          <a:xfrm>
            <a:off x="9601969" y="3327400"/>
            <a:ext cx="11541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 dirty="0">
                <a:solidFill>
                  <a:srgbClr val="000000"/>
                </a:solidFill>
                <a:latin typeface="Arial" charset="0"/>
                <a:sym typeface="Arial" charset="0"/>
              </a:rPr>
              <a:t>固定、移动</a:t>
            </a:r>
            <a:endParaRPr lang="en-US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 dirty="0">
                <a:solidFill>
                  <a:srgbClr val="000000"/>
                </a:solidFill>
                <a:latin typeface="Arial" charset="0"/>
                <a:sym typeface="Arial" charset="0"/>
              </a:rPr>
              <a:t>通信运营商</a:t>
            </a:r>
            <a:endParaRPr lang="en-US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9055100" y="5219700"/>
            <a:ext cx="2247900" cy="1270000"/>
          </a:xfrm>
          <a:prstGeom prst="roundRect">
            <a:avLst>
              <a:gd name="adj" fmla="val 15000"/>
            </a:avLst>
          </a:prstGeom>
          <a:solidFill>
            <a:srgbClr val="437DA6"/>
          </a:solidFill>
          <a:ln w="25400" cap="flat">
            <a:solidFill>
              <a:srgbClr val="2098C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0" name="AutoShape 18"/>
          <p:cNvSpPr>
            <a:spLocks/>
          </p:cNvSpPr>
          <p:nvPr/>
        </p:nvSpPr>
        <p:spPr bwMode="auto">
          <a:xfrm>
            <a:off x="9067800" y="7493000"/>
            <a:ext cx="2247900" cy="1270000"/>
          </a:xfrm>
          <a:prstGeom prst="roundRect">
            <a:avLst>
              <a:gd name="adj" fmla="val 15000"/>
            </a:avLst>
          </a:prstGeom>
          <a:solidFill>
            <a:srgbClr val="2F52A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rot="10800000" flipH="1">
            <a:off x="10185400" y="4267200"/>
            <a:ext cx="0" cy="917575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FF66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rot="10800000" flipH="1">
            <a:off x="10198100" y="6489700"/>
            <a:ext cx="0" cy="973138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FF66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13333" name="Rectangle 21"/>
          <p:cNvSpPr>
            <a:spLocks/>
          </p:cNvSpPr>
          <p:nvPr/>
        </p:nvSpPr>
        <p:spPr bwMode="auto">
          <a:xfrm>
            <a:off x="9563100" y="5549900"/>
            <a:ext cx="1257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固定、移动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通信网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34" name="Rectangle 22"/>
          <p:cNvSpPr>
            <a:spLocks/>
          </p:cNvSpPr>
          <p:nvPr/>
        </p:nvSpPr>
        <p:spPr bwMode="auto">
          <a:xfrm>
            <a:off x="9371013" y="1892300"/>
            <a:ext cx="1641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ja-JP" altLang="en-US" sz="3200" dirty="0">
                <a:solidFill>
                  <a:schemeClr val="tx1"/>
                </a:solidFill>
                <a:latin typeface="Arial" charset="0"/>
                <a:sym typeface="Arial" charset="0"/>
              </a:rPr>
              <a:t>通信行业</a:t>
            </a:r>
            <a:endParaRPr lang="en-US" sz="32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35" name="Rectangle 23"/>
          <p:cNvSpPr>
            <a:spLocks/>
          </p:cNvSpPr>
          <p:nvPr/>
        </p:nvSpPr>
        <p:spPr bwMode="auto">
          <a:xfrm>
            <a:off x="9283700" y="7848600"/>
            <a:ext cx="571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移动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终端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36" name="AutoShape 24"/>
          <p:cNvSpPr>
            <a:spLocks/>
          </p:cNvSpPr>
          <p:nvPr/>
        </p:nvSpPr>
        <p:spPr bwMode="auto">
          <a:xfrm>
            <a:off x="5422900" y="3009900"/>
            <a:ext cx="2247900" cy="1270000"/>
          </a:xfrm>
          <a:prstGeom prst="roundRect">
            <a:avLst>
              <a:gd name="adj" fmla="val 15000"/>
            </a:avLst>
          </a:prstGeom>
          <a:solidFill>
            <a:srgbClr val="F1FFAC"/>
          </a:solidFill>
          <a:ln w="25400" cap="flat">
            <a:solidFill>
              <a:srgbClr val="85DC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7" name="Rectangle 25"/>
          <p:cNvSpPr>
            <a:spLocks/>
          </p:cNvSpPr>
          <p:nvPr/>
        </p:nvSpPr>
        <p:spPr bwMode="auto">
          <a:xfrm>
            <a:off x="5854352" y="3340100"/>
            <a:ext cx="138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 dirty="0">
                <a:solidFill>
                  <a:srgbClr val="000000"/>
                </a:solidFill>
                <a:latin typeface="Arial" charset="0"/>
                <a:sym typeface="Arial" charset="0"/>
              </a:rPr>
              <a:t>互联网</a:t>
            </a:r>
            <a:endParaRPr lang="en-US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tabLst>
                <a:tab pos="1066800" algn="l"/>
                <a:tab pos="1066800" algn="l"/>
              </a:tabLst>
            </a:pPr>
            <a:r>
              <a:rPr lang="ja-JP" altLang="en-US" sz="1800" dirty="0">
                <a:solidFill>
                  <a:srgbClr val="000000"/>
                </a:solidFill>
                <a:latin typeface="Arial" charset="0"/>
                <a:sym typeface="Arial" charset="0"/>
              </a:rPr>
              <a:t>内容与服务商</a:t>
            </a:r>
            <a:endParaRPr lang="en-US" sz="18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338" name="AutoShape 26"/>
          <p:cNvSpPr>
            <a:spLocks/>
          </p:cNvSpPr>
          <p:nvPr/>
        </p:nvSpPr>
        <p:spPr bwMode="auto">
          <a:xfrm>
            <a:off x="5422900" y="5257800"/>
            <a:ext cx="2247900" cy="1244600"/>
          </a:xfrm>
          <a:prstGeom prst="roundRect">
            <a:avLst>
              <a:gd name="adj" fmla="val 15306"/>
            </a:avLst>
          </a:prstGeom>
          <a:solidFill>
            <a:srgbClr val="437DA6"/>
          </a:solidFill>
          <a:ln w="25400" cap="flat">
            <a:solidFill>
              <a:srgbClr val="2098C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9" name="AutoShape 27"/>
          <p:cNvSpPr>
            <a:spLocks/>
          </p:cNvSpPr>
          <p:nvPr/>
        </p:nvSpPr>
        <p:spPr bwMode="auto">
          <a:xfrm>
            <a:off x="5435600" y="7505700"/>
            <a:ext cx="2247900" cy="1270000"/>
          </a:xfrm>
          <a:prstGeom prst="roundRect">
            <a:avLst>
              <a:gd name="adj" fmla="val 15000"/>
            </a:avLst>
          </a:prstGeom>
          <a:solidFill>
            <a:srgbClr val="2F52A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rot="10800000" flipH="1">
            <a:off x="6565900" y="6502400"/>
            <a:ext cx="0" cy="973138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1" name="Rectangle 29"/>
          <p:cNvSpPr>
            <a:spLocks/>
          </p:cNvSpPr>
          <p:nvPr/>
        </p:nvSpPr>
        <p:spPr bwMode="auto">
          <a:xfrm>
            <a:off x="5575300" y="5397500"/>
            <a:ext cx="80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ja-JP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互联网</a:t>
            </a:r>
            <a:endParaRPr lang="en-US" sz="18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42" name="Rectangle 30"/>
          <p:cNvSpPr>
            <a:spLocks/>
          </p:cNvSpPr>
          <p:nvPr/>
        </p:nvSpPr>
        <p:spPr bwMode="auto">
          <a:xfrm>
            <a:off x="5533629" y="1905000"/>
            <a:ext cx="20518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ja-JP" altLang="en-US" sz="3200" dirty="0">
                <a:solidFill>
                  <a:schemeClr val="tx1"/>
                </a:solidFill>
                <a:latin typeface="Arial" charset="0"/>
                <a:sym typeface="Arial" charset="0"/>
              </a:rPr>
              <a:t>互联网行业</a:t>
            </a:r>
            <a:endParaRPr lang="en-US" sz="32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43" name="Rectangle 31"/>
          <p:cNvSpPr>
            <a:spLocks/>
          </p:cNvSpPr>
          <p:nvPr/>
        </p:nvSpPr>
        <p:spPr bwMode="auto">
          <a:xfrm>
            <a:off x="5491163" y="7988300"/>
            <a:ext cx="8905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PC</a:t>
            </a:r>
            <a:r>
              <a:rPr lang="ja-JP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终端</a:t>
            </a:r>
            <a:endParaRPr lang="en-US" sz="180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44" name="Rectangle 32"/>
          <p:cNvSpPr>
            <a:spLocks/>
          </p:cNvSpPr>
          <p:nvPr/>
        </p:nvSpPr>
        <p:spPr bwMode="auto">
          <a:xfrm>
            <a:off x="7994650" y="6032500"/>
            <a:ext cx="1104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066800" algn="l"/>
                <a:tab pos="1066800" algn="l"/>
              </a:tabLst>
            </a:pPr>
            <a:r>
              <a:rPr lang="ja-JP" altLang="en-US" sz="1100">
                <a:solidFill>
                  <a:schemeClr val="tx1"/>
                </a:solidFill>
                <a:latin typeface="Arial" charset="0"/>
                <a:sym typeface="Arial" charset="0"/>
              </a:rPr>
              <a:t>通信网数字化</a:t>
            </a:r>
            <a:endParaRPr lang="en-US" sz="11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>
              <a:tabLst>
                <a:tab pos="1066800" algn="l"/>
                <a:tab pos="1066800" algn="l"/>
              </a:tabLst>
            </a:pPr>
            <a:r>
              <a:rPr lang="ja-JP" altLang="en-US" sz="1100">
                <a:solidFill>
                  <a:schemeClr val="tx1"/>
                </a:solidFill>
                <a:latin typeface="Arial" charset="0"/>
                <a:sym typeface="Arial" charset="0"/>
              </a:rPr>
              <a:t>后的宽带接入网</a:t>
            </a:r>
            <a:endParaRPr lang="en-US" sz="110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45" name="AutoShape 33"/>
          <p:cNvSpPr>
            <a:spLocks/>
          </p:cNvSpPr>
          <p:nvPr/>
        </p:nvSpPr>
        <p:spPr bwMode="auto">
          <a:xfrm>
            <a:off x="4013200" y="5765800"/>
            <a:ext cx="1384300" cy="825500"/>
          </a:xfrm>
          <a:prstGeom prst="rightArrow">
            <a:avLst>
              <a:gd name="adj1" fmla="val 53620"/>
              <a:gd name="adj2" fmla="val 41364"/>
            </a:avLst>
          </a:prstGeom>
          <a:noFill/>
          <a:ln w="25400" cap="flat">
            <a:solidFill>
              <a:srgbClr val="7E7E7E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6" name="AutoShape 34"/>
          <p:cNvSpPr>
            <a:spLocks/>
          </p:cNvSpPr>
          <p:nvPr/>
        </p:nvSpPr>
        <p:spPr bwMode="auto">
          <a:xfrm>
            <a:off x="6604000" y="5905500"/>
            <a:ext cx="1041400" cy="571500"/>
          </a:xfrm>
          <a:prstGeom prst="roundRect">
            <a:avLst>
              <a:gd name="adj" fmla="val 16606"/>
            </a:avLst>
          </a:prstGeom>
          <a:solidFill>
            <a:srgbClr val="548B9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7" name="AutoShape 35"/>
          <p:cNvSpPr>
            <a:spLocks/>
          </p:cNvSpPr>
          <p:nvPr/>
        </p:nvSpPr>
        <p:spPr bwMode="auto">
          <a:xfrm>
            <a:off x="5600700" y="5905500"/>
            <a:ext cx="977900" cy="571500"/>
          </a:xfrm>
          <a:prstGeom prst="roundRect">
            <a:avLst>
              <a:gd name="adj" fmla="val 16606"/>
            </a:avLst>
          </a:prstGeom>
          <a:solidFill>
            <a:srgbClr val="4F9E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8" name="Rectangle 36"/>
          <p:cNvSpPr>
            <a:spLocks/>
          </p:cNvSpPr>
          <p:nvPr/>
        </p:nvSpPr>
        <p:spPr bwMode="auto">
          <a:xfrm>
            <a:off x="6115050" y="6045200"/>
            <a:ext cx="939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1066800" algn="l"/>
              </a:tabLst>
            </a:pPr>
            <a:r>
              <a:rPr lang="ja-JP" altLang="en-US" sz="1300">
                <a:solidFill>
                  <a:schemeClr val="tx1"/>
                </a:solidFill>
                <a:latin typeface="Arial" charset="0"/>
                <a:sym typeface="Arial" charset="0"/>
              </a:rPr>
              <a:t>宽带接入网</a:t>
            </a:r>
            <a:endParaRPr lang="en-US" sz="130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13349" name="AutoShape 37"/>
          <p:cNvSpPr>
            <a:spLocks/>
          </p:cNvSpPr>
          <p:nvPr/>
        </p:nvSpPr>
        <p:spPr bwMode="auto">
          <a:xfrm>
            <a:off x="5448300" y="5905500"/>
            <a:ext cx="139700" cy="571500"/>
          </a:xfrm>
          <a:prstGeom prst="roundRect">
            <a:avLst>
              <a:gd name="adj" fmla="val 50000"/>
            </a:avLst>
          </a:prstGeom>
          <a:solidFill>
            <a:srgbClr val="1AA6C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50" name="AutoShape 38"/>
          <p:cNvSpPr>
            <a:spLocks/>
          </p:cNvSpPr>
          <p:nvPr/>
        </p:nvSpPr>
        <p:spPr bwMode="auto">
          <a:xfrm flipH="1">
            <a:off x="7708900" y="5816600"/>
            <a:ext cx="1346200" cy="825500"/>
          </a:xfrm>
          <a:prstGeom prst="rightArrow">
            <a:avLst>
              <a:gd name="adj1" fmla="val 53620"/>
              <a:gd name="adj2" fmla="val 41366"/>
            </a:avLst>
          </a:prstGeom>
          <a:noFill/>
          <a:ln w="25400" cap="flat">
            <a:solidFill>
              <a:srgbClr val="7E7E7E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51" name="Rectangle 39"/>
          <p:cNvSpPr>
            <a:spLocks/>
          </p:cNvSpPr>
          <p:nvPr/>
        </p:nvSpPr>
        <p:spPr bwMode="auto">
          <a:xfrm>
            <a:off x="4064000" y="5981700"/>
            <a:ext cx="1104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066800" algn="l"/>
              </a:tabLst>
            </a:pPr>
            <a:r>
              <a:rPr lang="ja-JP" altLang="en-US" sz="1100" dirty="0">
                <a:solidFill>
                  <a:schemeClr val="tx1"/>
                </a:solidFill>
                <a:latin typeface="Arial" charset="0"/>
                <a:sym typeface="Arial" charset="0"/>
              </a:rPr>
              <a:t>有线网数字化后的宽带接入网</a:t>
            </a:r>
            <a:endParaRPr lang="en-US" sz="11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pic>
        <p:nvPicPr>
          <p:cNvPr id="13352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321300"/>
            <a:ext cx="84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7697788"/>
            <a:ext cx="11557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7696200"/>
            <a:ext cx="13890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7721600"/>
            <a:ext cx="8953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19"/>
          <p:cNvSpPr>
            <a:spLocks noChangeShapeType="1"/>
          </p:cNvSpPr>
          <p:nvPr/>
        </p:nvSpPr>
        <p:spPr bwMode="auto">
          <a:xfrm rot="10800000" flipH="1">
            <a:off x="6574408" y="4300736"/>
            <a:ext cx="0" cy="936104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3659188" y="6475413"/>
            <a:ext cx="6196012" cy="1008062"/>
          </a:xfrm>
          <a:custGeom>
            <a:avLst/>
            <a:gdLst>
              <a:gd name="T0" fmla="*/ 21600 w 21600"/>
              <a:gd name="T1" fmla="*/ 0 h 21600"/>
              <a:gd name="T2" fmla="*/ 21600 w 21600"/>
              <a:gd name="T3" fmla="*/ 13397 h 21600"/>
              <a:gd name="T4" fmla="*/ 0 w 21600"/>
              <a:gd name="T5" fmla="*/ 13671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21600" y="13397"/>
                </a:lnTo>
                <a:lnTo>
                  <a:pt x="0" y="13671"/>
                </a:lnTo>
                <a:lnTo>
                  <a:pt x="0" y="21600"/>
                </a:lnTo>
              </a:path>
            </a:pathLst>
          </a:custGeom>
          <a:noFill/>
          <a:ln w="63500" cap="flat">
            <a:solidFill>
              <a:srgbClr val="FF66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88900" dist="38099" dir="2700000" algn="ctr" rotWithShape="0">
              <a:schemeClr val="bg2"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3581400" y="4283075"/>
            <a:ext cx="6273800" cy="9048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8518 h 21600"/>
              <a:gd name="T4" fmla="*/ 21599 w 21600"/>
              <a:gd name="T5" fmla="*/ 8389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8518"/>
                </a:lnTo>
                <a:lnTo>
                  <a:pt x="21599" y="8389"/>
                </a:lnTo>
                <a:lnTo>
                  <a:pt x="21600" y="21600"/>
                </a:lnTo>
              </a:path>
            </a:pathLst>
          </a:custGeom>
          <a:noFill/>
          <a:ln w="63500" cap="flat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88900" dist="38099" dir="2700000" algn="ctr" rotWithShape="0">
              <a:schemeClr val="bg2"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3175000" y="4268788"/>
            <a:ext cx="2768600" cy="94456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3883 h 21600"/>
              <a:gd name="T4" fmla="*/ 21600 w 21600"/>
              <a:gd name="T5" fmla="*/ 13883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13883"/>
                </a:lnTo>
                <a:lnTo>
                  <a:pt x="21600" y="13883"/>
                </a:lnTo>
                <a:lnTo>
                  <a:pt x="21600" y="21600"/>
                </a:lnTo>
              </a:path>
            </a:pathLst>
          </a:custGeom>
          <a:noFill/>
          <a:ln w="63500" cap="flat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88900" dist="38099" dir="2700000" algn="ctr" rotWithShape="0">
              <a:schemeClr val="bg2"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3302000" y="6502400"/>
            <a:ext cx="2654300" cy="992188"/>
          </a:xfrm>
          <a:custGeom>
            <a:avLst/>
            <a:gdLst>
              <a:gd name="T0" fmla="*/ 21600 w 21600"/>
              <a:gd name="T1" fmla="*/ 0 h 21600"/>
              <a:gd name="T2" fmla="*/ 21600 w 21600"/>
              <a:gd name="T3" fmla="*/ 8568 h 21600"/>
              <a:gd name="T4" fmla="*/ 0 w 21600"/>
              <a:gd name="T5" fmla="*/ 8601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21600" y="8568"/>
                </a:lnTo>
                <a:lnTo>
                  <a:pt x="0" y="8601"/>
                </a:lnTo>
                <a:lnTo>
                  <a:pt x="0" y="21600"/>
                </a:lnTo>
              </a:path>
            </a:pathLst>
          </a:custGeom>
          <a:noFill/>
          <a:ln w="63500" cap="flat">
            <a:solidFill>
              <a:srgbClr val="0000FF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88900" dist="38099" dir="2700000" algn="ctr" rotWithShape="0">
              <a:schemeClr val="bg2"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 rot="10800000" flipH="1">
            <a:off x="2541960" y="4588768"/>
            <a:ext cx="0" cy="576064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 rot="10800000" flipH="1">
            <a:off x="10606856" y="4588768"/>
            <a:ext cx="0" cy="576064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 rot="10800000" flipH="1">
            <a:off x="7078464" y="6532984"/>
            <a:ext cx="0" cy="974725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FFFF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rot="10800000" flipH="1">
            <a:off x="10678864" y="6532984"/>
            <a:ext cx="0" cy="974725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FFFF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93688" y="2788568"/>
            <a:ext cx="12241360" cy="1293822"/>
            <a:chOff x="93688" y="2788568"/>
            <a:chExt cx="12241360" cy="1293822"/>
          </a:xfrm>
        </p:grpSpPr>
        <p:sp>
          <p:nvSpPr>
            <p:cNvPr id="5" name="TextBox 4"/>
            <p:cNvSpPr txBox="1"/>
            <p:nvPr/>
          </p:nvSpPr>
          <p:spPr>
            <a:xfrm>
              <a:off x="93688" y="2788568"/>
              <a:ext cx="12241360" cy="783193"/>
            </a:xfrm>
            <a:prstGeom prst="roundRect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1" name="Rectangle 12"/>
            <p:cNvSpPr>
              <a:spLocks/>
            </p:cNvSpPr>
            <p:nvPr/>
          </p:nvSpPr>
          <p:spPr bwMode="auto">
            <a:xfrm>
              <a:off x="303300" y="3220616"/>
              <a:ext cx="73096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zh-CN" altLang="en-US" sz="2800" dirty="0" smtClean="0">
                  <a:solidFill>
                    <a:schemeClr val="tx1"/>
                  </a:solidFill>
                  <a:latin typeface="Arial" charset="0"/>
                  <a:sym typeface="Arial" charset="0"/>
                </a:rPr>
                <a:t>内容</a:t>
              </a:r>
              <a:endParaRPr lang="en-US" altLang="zh-CN" sz="2800" dirty="0" smtClean="0">
                <a:solidFill>
                  <a:schemeClr val="tx1"/>
                </a:solidFill>
                <a:latin typeface="Arial" charset="0"/>
                <a:sym typeface="Arial" charset="0"/>
              </a:endParaRPr>
            </a:p>
            <a:p>
              <a:pPr>
                <a:tabLst>
                  <a:tab pos="1066800" algn="l"/>
                </a:tabLst>
              </a:pPr>
              <a:r>
                <a:rPr lang="zh-CN" altLang="en-US" sz="2800" dirty="0" smtClean="0">
                  <a:solidFill>
                    <a:schemeClr val="tx1"/>
                  </a:solidFill>
                  <a:latin typeface="Arial" charset="0"/>
                  <a:sym typeface="Arial" charset="0"/>
                </a:rPr>
                <a:t>产</a:t>
              </a:r>
              <a:r>
                <a:rPr lang="ja-JP" altLang="en-US" sz="2800" dirty="0" smtClean="0">
                  <a:solidFill>
                    <a:schemeClr val="tx1"/>
                  </a:solidFill>
                  <a:latin typeface="Arial" charset="0"/>
                  <a:sym typeface="Arial" charset="0"/>
                </a:rPr>
                <a:t>业</a:t>
              </a:r>
              <a:endParaRPr lang="en-US" sz="2800" dirty="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93688" y="5020816"/>
            <a:ext cx="12313368" cy="1293822"/>
            <a:chOff x="93688" y="5020816"/>
            <a:chExt cx="12313368" cy="1293822"/>
          </a:xfrm>
        </p:grpSpPr>
        <p:sp>
          <p:nvSpPr>
            <p:cNvPr id="60" name="TextBox 59"/>
            <p:cNvSpPr txBox="1"/>
            <p:nvPr/>
          </p:nvSpPr>
          <p:spPr>
            <a:xfrm>
              <a:off x="93688" y="5020816"/>
              <a:ext cx="12313368" cy="783193"/>
            </a:xfrm>
            <a:prstGeom prst="roundRect">
              <a:avLst/>
            </a:prstGeom>
            <a:solidFill>
              <a:schemeClr val="bg1">
                <a:lumMod val="75000"/>
                <a:alpha val="22000"/>
              </a:schemeClr>
            </a:solidFill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3" name="Rectangle 12"/>
            <p:cNvSpPr>
              <a:spLocks/>
            </p:cNvSpPr>
            <p:nvPr/>
          </p:nvSpPr>
          <p:spPr bwMode="auto">
            <a:xfrm>
              <a:off x="303304" y="5452864"/>
              <a:ext cx="73096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zh-CN" altLang="en-US" sz="2800" dirty="0" smtClean="0">
                  <a:solidFill>
                    <a:schemeClr val="tx1"/>
                  </a:solidFill>
                  <a:latin typeface="Arial" charset="0"/>
                  <a:sym typeface="Arial" charset="0"/>
                </a:rPr>
                <a:t>网络</a:t>
              </a:r>
              <a:endParaRPr lang="en-US" altLang="zh-CN" sz="2800" dirty="0" smtClean="0">
                <a:solidFill>
                  <a:schemeClr val="tx1"/>
                </a:solidFill>
                <a:latin typeface="Arial" charset="0"/>
                <a:sym typeface="Arial" charset="0"/>
              </a:endParaRPr>
            </a:p>
            <a:p>
              <a:pPr>
                <a:tabLst>
                  <a:tab pos="1066800" algn="l"/>
                </a:tabLst>
              </a:pPr>
              <a:r>
                <a:rPr lang="zh-CN" altLang="en-US" sz="2800" dirty="0" smtClean="0">
                  <a:solidFill>
                    <a:schemeClr val="tx1"/>
                  </a:solidFill>
                  <a:latin typeface="Arial" charset="0"/>
                  <a:sym typeface="Arial" charset="0"/>
                </a:rPr>
                <a:t>产</a:t>
              </a:r>
              <a:r>
                <a:rPr lang="ja-JP" altLang="en-US" sz="2800" dirty="0" smtClean="0">
                  <a:solidFill>
                    <a:schemeClr val="tx1"/>
                  </a:solidFill>
                  <a:latin typeface="Arial" charset="0"/>
                  <a:sym typeface="Arial" charset="0"/>
                </a:rPr>
                <a:t>业</a:t>
              </a:r>
              <a:endParaRPr lang="en-US" sz="2800" dirty="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6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13313" grpId="1" animBg="1"/>
      <p:bldP spid="13314" grpId="0" animBg="1"/>
      <p:bldP spid="13314" grpId="1" animBg="1"/>
      <p:bldP spid="13317" grpId="0" animBg="1"/>
      <p:bldP spid="13318" grpId="0"/>
      <p:bldP spid="13319" grpId="0" animBg="1"/>
      <p:bldP spid="13320" grpId="0" animBg="1"/>
      <p:bldP spid="13321" grpId="0" animBg="1"/>
      <p:bldP spid="13322" grpId="0" animBg="1"/>
      <p:bldP spid="13322" grpId="1" animBg="1"/>
      <p:bldP spid="13323" grpId="0"/>
      <p:bldP spid="13324" grpId="0"/>
      <p:bldP spid="13325" grpId="0"/>
      <p:bldP spid="13326" grpId="0" animBg="1"/>
      <p:bldP spid="13326" grpId="1" animBg="1"/>
      <p:bldP spid="13327" grpId="0" animBg="1"/>
      <p:bldP spid="13328" grpId="0"/>
      <p:bldP spid="13329" grpId="0" animBg="1"/>
      <p:bldP spid="13330" grpId="0" animBg="1"/>
      <p:bldP spid="13331" grpId="0" animBg="1"/>
      <p:bldP spid="13332" grpId="0" animBg="1"/>
      <p:bldP spid="13333" grpId="0"/>
      <p:bldP spid="13334" grpId="0"/>
      <p:bldP spid="13335" grpId="0"/>
      <p:bldP spid="13336" grpId="0" animBg="1"/>
      <p:bldP spid="13337" grpId="0"/>
      <p:bldP spid="13338" grpId="0" animBg="1"/>
      <p:bldP spid="13339" grpId="0" animBg="1"/>
      <p:bldP spid="13340" grpId="0" animBg="1"/>
      <p:bldP spid="13341" grpId="0"/>
      <p:bldP spid="13342" grpId="0"/>
      <p:bldP spid="13343" grpId="0"/>
      <p:bldP spid="13344" grpId="0"/>
      <p:bldP spid="13345" grpId="0" animBg="1"/>
      <p:bldP spid="13346" grpId="0" animBg="1"/>
      <p:bldP spid="13347" grpId="0" animBg="1"/>
      <p:bldP spid="13348" grpId="0"/>
      <p:bldP spid="13349" grpId="0" animBg="1"/>
      <p:bldP spid="13350" grpId="0" animBg="1"/>
      <p:bldP spid="13351" grpId="0"/>
      <p:bldP spid="45" grpId="0" animBg="1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8315" flipV="1">
            <a:off x="836159" y="-177872"/>
            <a:ext cx="11271949" cy="132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22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0225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"/>
          <p:cNvSpPr>
            <a:spLocks/>
          </p:cNvSpPr>
          <p:nvPr/>
        </p:nvSpPr>
        <p:spPr bwMode="auto">
          <a:xfrm>
            <a:off x="6441582" y="2428528"/>
            <a:ext cx="188238" cy="769441"/>
          </a:xfrm>
          <a:prstGeom prst="roundRect">
            <a:avLst>
              <a:gd name="adj" fmla="val 3440"/>
            </a:avLst>
          </a:prstGeom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188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4400" b="1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0174808" y="340296"/>
            <a:ext cx="2376264" cy="648072"/>
            <a:chOff x="7798544" y="1564432"/>
            <a:chExt cx="2376264" cy="648072"/>
          </a:xfrm>
        </p:grpSpPr>
        <p:pic>
          <p:nvPicPr>
            <p:cNvPr id="11" name="图片 11" descr="logo_g.jpg"/>
            <p:cNvPicPr>
              <a:picLocks noChangeAspect="1"/>
            </p:cNvPicPr>
            <p:nvPr/>
          </p:nvPicPr>
          <p:blipFill>
            <a:blip r:embed="rId3"/>
            <a:srcRect l="10446" t="17949" r="54733" b="53847"/>
            <a:stretch>
              <a:fillRect/>
            </a:stretch>
          </p:blipFill>
          <p:spPr bwMode="auto">
            <a:xfrm>
              <a:off x="7798544" y="1564432"/>
              <a:ext cx="114363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950672" y="1564432"/>
              <a:ext cx="122413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1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37704" y="556320"/>
            <a:ext cx="2664296" cy="2016224"/>
            <a:chOff x="2" y="40"/>
            <a:chExt cx="1480" cy="1129"/>
          </a:xfrm>
        </p:grpSpPr>
        <p:sp>
          <p:nvSpPr>
            <p:cNvPr id="10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zh-CN" alt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融合的结果</a:t>
              </a:r>
              <a:endPara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4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207">
            <a:off x="145029" y="1470738"/>
            <a:ext cx="12641439" cy="102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4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14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358384" y="3220616"/>
            <a:ext cx="3600400" cy="2376264"/>
            <a:chOff x="0" y="0"/>
            <a:chExt cx="2830" cy="1386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2" y="-722"/>
              <a:ext cx="1386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7"/>
            <p:cNvSpPr>
              <a:spLocks/>
            </p:cNvSpPr>
            <p:nvPr/>
          </p:nvSpPr>
          <p:spPr bwMode="auto">
            <a:xfrm>
              <a:off x="340" y="0"/>
              <a:ext cx="2083" cy="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endParaRPr lang="en-US" altLang="zh-CN" sz="3200" dirty="0">
                <a:solidFill>
                  <a:srgbClr val="FF66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广域</a:t>
              </a:r>
              <a:r>
                <a:rPr lang="en-US" altLang="zh-CN" sz="28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IPTV</a:t>
              </a:r>
              <a:r>
                <a:rPr lang="zh-CN" altLang="en-US" sz="28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加入</a:t>
              </a:r>
              <a:endParaRPr lang="en-US" altLang="zh-CN" sz="2800" dirty="0" smtClean="0">
                <a:solidFill>
                  <a:srgbClr val="FF66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66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竞争，运营商被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“管道化</a:t>
              </a:r>
              <a:r>
                <a:rPr lang="en-US" sz="28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r>
                <a:rPr lang="zh-CN" altLang="en-US" sz="28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”</a:t>
              </a:r>
              <a:endParaRPr lang="en-US" sz="2800" dirty="0">
                <a:solidFill>
                  <a:srgbClr val="FFFF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406056" y="6821016"/>
            <a:ext cx="3456384" cy="2664296"/>
            <a:chOff x="-283" y="124"/>
            <a:chExt cx="2830" cy="2290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" y="-146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7"/>
            <p:cNvSpPr>
              <a:spLocks/>
            </p:cNvSpPr>
            <p:nvPr/>
          </p:nvSpPr>
          <p:spPr bwMode="auto">
            <a:xfrm>
              <a:off x="-144" y="619"/>
              <a:ext cx="2603" cy="1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00CD0B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网台关系从简单的行业关系向产业链上下游关系演变。</a:t>
              </a:r>
              <a:r>
                <a:rPr lang="en-US" sz="2800" dirty="0" smtClean="0">
                  <a:solidFill>
                    <a:srgbClr val="00CD0B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</a:t>
              </a:r>
              <a:endParaRPr lang="en-US" sz="2800" dirty="0">
                <a:solidFill>
                  <a:srgbClr val="00CD0B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22280" y="1132384"/>
            <a:ext cx="4320480" cy="2368654"/>
            <a:chOff x="0" y="0"/>
            <a:chExt cx="2830" cy="2354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7"/>
            <p:cNvSpPr>
              <a:spLocks/>
            </p:cNvSpPr>
            <p:nvPr/>
          </p:nvSpPr>
          <p:spPr bwMode="auto">
            <a:xfrm>
              <a:off x="222" y="501"/>
              <a:ext cx="2373" cy="18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网络传输率先打破</a:t>
              </a:r>
              <a:endParaRPr lang="en-US" altLang="zh-CN" sz="2800" dirty="0" smtClean="0">
                <a:solidFill>
                  <a:srgbClr val="FF00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垄断进入有限竞争</a:t>
              </a:r>
              <a:endParaRPr lang="en-US" sz="2800" dirty="0">
                <a:solidFill>
                  <a:srgbClr val="FF00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Cable </a:t>
              </a:r>
              <a:r>
                <a:rPr lang="en-US" sz="2600" dirty="0" err="1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vs</a:t>
              </a:r>
              <a:r>
                <a:rPr 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  IPTV</a:t>
              </a:r>
              <a:endParaRPr lang="en-US" sz="26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070352" y="5380856"/>
            <a:ext cx="4032448" cy="2232248"/>
            <a:chOff x="0" y="0"/>
            <a:chExt cx="2830" cy="2290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7"/>
            <p:cNvSpPr>
              <a:spLocks/>
            </p:cNvSpPr>
            <p:nvPr/>
          </p:nvSpPr>
          <p:spPr bwMode="auto">
            <a:xfrm>
              <a:off x="396" y="573"/>
              <a:ext cx="2021" cy="97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3200" dirty="0" smtClean="0">
                  <a:solidFill>
                    <a:srgbClr val="FFFF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内容进入全面开放、竞争阶段</a:t>
              </a:r>
              <a:endParaRPr lang="en-US" sz="3200" dirty="0">
                <a:solidFill>
                  <a:srgbClr val="FFFF0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2181920" y="3436640"/>
            <a:ext cx="3744416" cy="2880320"/>
            <a:chOff x="-283" y="124"/>
            <a:chExt cx="2830" cy="2290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3" y="-146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7"/>
            <p:cNvSpPr>
              <a:spLocks/>
            </p:cNvSpPr>
            <p:nvPr/>
          </p:nvSpPr>
          <p:spPr bwMode="auto">
            <a:xfrm>
              <a:off x="-229" y="868"/>
              <a:ext cx="2603" cy="1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3200" dirty="0" smtClean="0">
                  <a:solidFill>
                    <a:srgbClr val="00B0F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行业边界消融</a:t>
              </a:r>
              <a:endParaRPr lang="en-US" altLang="zh-CN" sz="3200" dirty="0" smtClean="0">
                <a:solidFill>
                  <a:srgbClr val="00B0F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3200" dirty="0" smtClean="0">
                  <a:solidFill>
                    <a:srgbClr val="00B0F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行业概念模糊</a:t>
              </a:r>
              <a:endParaRPr lang="en-US" altLang="zh-CN" sz="3200" dirty="0" smtClean="0">
                <a:solidFill>
                  <a:srgbClr val="00B0F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endParaRPr lang="en-US" altLang="zh-CN" sz="3200" dirty="0" smtClean="0">
                <a:solidFill>
                  <a:srgbClr val="00B0F0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8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5736" y="196280"/>
            <a:ext cx="1584176" cy="895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ct val="58000"/>
              </a:lnSpc>
              <a:tabLst>
                <a:tab pos="1219200" algn="l"/>
              </a:tabLst>
            </a:pPr>
            <a:r>
              <a:rPr lang="zh-CN" altLang="en-US" sz="4400" b="1" dirty="0" smtClean="0">
                <a:latin typeface="黑体" pitchFamily="49" charset="-122"/>
                <a:ea typeface="黑体" pitchFamily="49" charset="-122"/>
                <a:cs typeface="Heiti SC Medium" charset="0"/>
                <a:sym typeface="Heiti SC Medium" charset="0"/>
              </a:rPr>
              <a:t>开放</a:t>
            </a:r>
            <a:endParaRPr lang="en-US" sz="4400" b="1" dirty="0">
              <a:latin typeface="黑体" pitchFamily="49" charset="-122"/>
              <a:ea typeface="黑体" pitchFamily="49" charset="-122"/>
              <a:cs typeface="Heiti SC Medium" charset="0"/>
              <a:sym typeface="Heiti SC Medium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893888" y="1492424"/>
            <a:ext cx="1656184" cy="1296144"/>
            <a:chOff x="1727200" y="2997200"/>
            <a:chExt cx="2247900" cy="1270000"/>
          </a:xfrm>
        </p:grpSpPr>
        <p:sp>
          <p:nvSpPr>
            <p:cNvPr id="13317" name="AutoShape 5"/>
            <p:cNvSpPr>
              <a:spLocks/>
            </p:cNvSpPr>
            <p:nvPr/>
          </p:nvSpPr>
          <p:spPr bwMode="auto">
            <a:xfrm>
              <a:off x="1727200" y="2997200"/>
              <a:ext cx="2247900" cy="1270000"/>
            </a:xfrm>
            <a:prstGeom prst="roundRect">
              <a:avLst>
                <a:gd name="adj" fmla="val 15000"/>
              </a:avLst>
            </a:prstGeom>
            <a:solidFill>
              <a:srgbClr val="5EAD69"/>
            </a:solidFill>
            <a:ln w="25400" cap="flat">
              <a:solidFill>
                <a:srgbClr val="85DC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2081709" y="3327400"/>
              <a:ext cx="153888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2000" dirty="0">
                  <a:solidFill>
                    <a:schemeClr val="tx1"/>
                  </a:solidFill>
                  <a:latin typeface="Arial" charset="0"/>
                  <a:sym typeface="Arial" charset="0"/>
                </a:rPr>
                <a:t>电台、电视台</a:t>
              </a:r>
              <a:endParaRPr lang="en-US" sz="2000" dirty="0">
                <a:solidFill>
                  <a:schemeClr val="tx1"/>
                </a:solidFill>
                <a:latin typeface="Arial" charset="0"/>
                <a:sym typeface="Arial" charset="0"/>
              </a:endParaRPr>
            </a:p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2000" dirty="0">
                  <a:solidFill>
                    <a:schemeClr val="tx1"/>
                  </a:solidFill>
                  <a:latin typeface="Arial" charset="0"/>
                  <a:sym typeface="Arial" charset="0"/>
                </a:rPr>
                <a:t>影视内容公司</a:t>
              </a:r>
              <a:endParaRPr lang="en-US" sz="2000" dirty="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sp>
        <p:nvSpPr>
          <p:cNvPr id="13321" name="Line 9"/>
          <p:cNvSpPr>
            <a:spLocks noChangeShapeType="1"/>
          </p:cNvSpPr>
          <p:nvPr/>
        </p:nvSpPr>
        <p:spPr bwMode="auto">
          <a:xfrm rot="10800000" flipH="1">
            <a:off x="2397944" y="2788568"/>
            <a:ext cx="0" cy="2431330"/>
          </a:xfrm>
          <a:prstGeom prst="line">
            <a:avLst/>
          </a:prstGeom>
          <a:solidFill>
            <a:schemeClr val="accent1"/>
          </a:solidFill>
          <a:ln w="12700" cap="flat" cmpd="sng">
            <a:solidFill>
              <a:srgbClr val="FFFF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rot="10800000">
            <a:off x="2397944" y="6532984"/>
            <a:ext cx="0" cy="1512168"/>
          </a:xfrm>
          <a:prstGeom prst="line">
            <a:avLst/>
          </a:prstGeom>
          <a:solidFill>
            <a:schemeClr val="accent1"/>
          </a:solidFill>
          <a:ln w="12700" cap="flat" cmpd="sng">
            <a:solidFill>
              <a:srgbClr val="FFFF00"/>
            </a:solidFill>
            <a:prstDash val="solid"/>
            <a:miter lim="800000"/>
            <a:headEnd type="arrow" w="med" len="med"/>
            <a:tailEnd type="arrow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1727200" y="5219700"/>
            <a:ext cx="2247900" cy="1270000"/>
            <a:chOff x="1727200" y="5219700"/>
            <a:chExt cx="2247900" cy="1270000"/>
          </a:xfrm>
        </p:grpSpPr>
        <p:sp>
          <p:nvSpPr>
            <p:cNvPr id="13319" name="AutoShape 7"/>
            <p:cNvSpPr>
              <a:spLocks/>
            </p:cNvSpPr>
            <p:nvPr/>
          </p:nvSpPr>
          <p:spPr bwMode="auto">
            <a:xfrm>
              <a:off x="1727200" y="5219700"/>
              <a:ext cx="2247900" cy="1270000"/>
            </a:xfrm>
            <a:prstGeom prst="roundRect">
              <a:avLst>
                <a:gd name="adj" fmla="val 15000"/>
              </a:avLst>
            </a:prstGeom>
            <a:solidFill>
              <a:srgbClr val="437DA6"/>
            </a:solidFill>
            <a:ln w="25400" cap="flat">
              <a:solidFill>
                <a:srgbClr val="2098C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2181920" y="5668888"/>
              <a:ext cx="13849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1800" dirty="0" smtClean="0">
                  <a:solidFill>
                    <a:schemeClr val="tx1"/>
                  </a:solidFill>
                  <a:latin typeface="Arial" charset="0"/>
                  <a:sym typeface="Arial" charset="0"/>
                </a:rPr>
                <a:t>有线电视网络</a:t>
              </a:r>
              <a:endParaRPr lang="en-US" sz="1800" dirty="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sp>
        <p:nvSpPr>
          <p:cNvPr id="13331" name="Line 19"/>
          <p:cNvSpPr>
            <a:spLocks noChangeShapeType="1"/>
          </p:cNvSpPr>
          <p:nvPr/>
        </p:nvSpPr>
        <p:spPr bwMode="auto">
          <a:xfrm rot="10800000" flipH="1">
            <a:off x="6574408" y="4444752"/>
            <a:ext cx="0" cy="792088"/>
          </a:xfrm>
          <a:prstGeom prst="line">
            <a:avLst/>
          </a:prstGeom>
          <a:solidFill>
            <a:schemeClr val="accent1"/>
          </a:solidFill>
          <a:ln w="76200" cap="flat">
            <a:solidFill>
              <a:srgbClr val="0000FF"/>
            </a:solidFill>
            <a:prstDash val="solid"/>
            <a:miter lim="800000"/>
            <a:headEnd type="triangl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rot="10800000" flipH="1">
            <a:off x="10750872" y="6532984"/>
            <a:ext cx="0" cy="1512168"/>
          </a:xfrm>
          <a:prstGeom prst="line">
            <a:avLst/>
          </a:prstGeom>
          <a:solidFill>
            <a:schemeClr val="accent1"/>
          </a:solidFill>
          <a:ln w="12700" cap="flat" cmpd="sng">
            <a:solidFill>
              <a:srgbClr val="FF6600"/>
            </a:solidFill>
            <a:prstDash val="solid"/>
            <a:miter lim="800000"/>
            <a:headEnd type="arrow" w="med" len="med"/>
            <a:tailEnd type="arrow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5422900" y="5257800"/>
            <a:ext cx="2247900" cy="1244600"/>
            <a:chOff x="5422900" y="5257800"/>
            <a:chExt cx="2247900" cy="1244600"/>
          </a:xfrm>
        </p:grpSpPr>
        <p:sp>
          <p:nvSpPr>
            <p:cNvPr id="13338" name="AutoShape 26"/>
            <p:cNvSpPr>
              <a:spLocks/>
            </p:cNvSpPr>
            <p:nvPr/>
          </p:nvSpPr>
          <p:spPr bwMode="auto">
            <a:xfrm>
              <a:off x="5422900" y="5257800"/>
              <a:ext cx="2247900" cy="1244600"/>
            </a:xfrm>
            <a:prstGeom prst="roundRect">
              <a:avLst>
                <a:gd name="adj" fmla="val 15306"/>
              </a:avLst>
            </a:prstGeom>
            <a:solidFill>
              <a:srgbClr val="437DA6"/>
            </a:solidFill>
            <a:ln w="25400" cap="flat">
              <a:solidFill>
                <a:srgbClr val="2098C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1" name="Rectangle 29"/>
            <p:cNvSpPr>
              <a:spLocks/>
            </p:cNvSpPr>
            <p:nvPr/>
          </p:nvSpPr>
          <p:spPr bwMode="auto">
            <a:xfrm>
              <a:off x="5575300" y="5397500"/>
              <a:ext cx="8001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ja-JP" altLang="en-US" sz="1800" dirty="0">
                  <a:solidFill>
                    <a:schemeClr val="tx1"/>
                  </a:solidFill>
                  <a:latin typeface="Arial" charset="0"/>
                  <a:sym typeface="Arial" charset="0"/>
                </a:rPr>
                <a:t>互联网</a:t>
              </a:r>
              <a:endParaRPr lang="en-US" sz="1800" dirty="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13346" name="AutoShape 34"/>
            <p:cNvSpPr>
              <a:spLocks/>
            </p:cNvSpPr>
            <p:nvPr/>
          </p:nvSpPr>
          <p:spPr bwMode="auto">
            <a:xfrm>
              <a:off x="6604000" y="5905500"/>
              <a:ext cx="1041400" cy="571500"/>
            </a:xfrm>
            <a:prstGeom prst="roundRect">
              <a:avLst>
                <a:gd name="adj" fmla="val 16606"/>
              </a:avLst>
            </a:prstGeom>
            <a:solidFill>
              <a:srgbClr val="548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7" name="AutoShape 35"/>
            <p:cNvSpPr>
              <a:spLocks/>
            </p:cNvSpPr>
            <p:nvPr/>
          </p:nvSpPr>
          <p:spPr bwMode="auto">
            <a:xfrm>
              <a:off x="5600700" y="5905500"/>
              <a:ext cx="977900" cy="571500"/>
            </a:xfrm>
            <a:prstGeom prst="roundRect">
              <a:avLst>
                <a:gd name="adj" fmla="val 16606"/>
              </a:avLst>
            </a:prstGeom>
            <a:solidFill>
              <a:srgbClr val="4F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48" name="Rectangle 36"/>
            <p:cNvSpPr>
              <a:spLocks/>
            </p:cNvSpPr>
            <p:nvPr/>
          </p:nvSpPr>
          <p:spPr bwMode="auto">
            <a:xfrm>
              <a:off x="6115050" y="6045200"/>
              <a:ext cx="939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</a:tabLst>
              </a:pPr>
              <a:r>
                <a:rPr lang="ja-JP" altLang="en-US" sz="1300">
                  <a:solidFill>
                    <a:schemeClr val="tx1"/>
                  </a:solidFill>
                  <a:latin typeface="Arial" charset="0"/>
                  <a:sym typeface="Arial" charset="0"/>
                </a:rPr>
                <a:t>宽带接入网</a:t>
              </a:r>
              <a:endParaRPr lang="en-US" sz="13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13349" name="AutoShape 37"/>
            <p:cNvSpPr>
              <a:spLocks/>
            </p:cNvSpPr>
            <p:nvPr/>
          </p:nvSpPr>
          <p:spPr bwMode="auto">
            <a:xfrm>
              <a:off x="5448300" y="5905500"/>
              <a:ext cx="139700" cy="571500"/>
            </a:xfrm>
            <a:prstGeom prst="roundRect">
              <a:avLst>
                <a:gd name="adj" fmla="val 50000"/>
              </a:avLst>
            </a:prstGeom>
            <a:solidFill>
              <a:srgbClr val="1AA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3352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050" y="5321300"/>
              <a:ext cx="8445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"/>
          <p:cNvGrpSpPr/>
          <p:nvPr/>
        </p:nvGrpSpPr>
        <p:grpSpPr>
          <a:xfrm>
            <a:off x="1749872" y="8045152"/>
            <a:ext cx="2247900" cy="1270000"/>
            <a:chOff x="1749872" y="7613104"/>
            <a:chExt cx="2247900" cy="1270000"/>
          </a:xfrm>
        </p:grpSpPr>
        <p:sp>
          <p:nvSpPr>
            <p:cNvPr id="13320" name="AutoShape 8"/>
            <p:cNvSpPr>
              <a:spLocks/>
            </p:cNvSpPr>
            <p:nvPr/>
          </p:nvSpPr>
          <p:spPr bwMode="auto">
            <a:xfrm>
              <a:off x="1749872" y="7613104"/>
              <a:ext cx="2247900" cy="1270000"/>
            </a:xfrm>
            <a:prstGeom prst="roundRect">
              <a:avLst>
                <a:gd name="adj" fmla="val 15000"/>
              </a:avLst>
            </a:prstGeom>
            <a:solidFill>
              <a:srgbClr val="2F5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5" name="Rectangle 13"/>
            <p:cNvSpPr>
              <a:spLocks/>
            </p:cNvSpPr>
            <p:nvPr/>
          </p:nvSpPr>
          <p:spPr bwMode="auto">
            <a:xfrm>
              <a:off x="1803400" y="7759700"/>
              <a:ext cx="8001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家庭</a:t>
              </a:r>
              <a:endParaRPr 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电视机</a:t>
              </a:r>
              <a:endParaRPr 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pic>
          <p:nvPicPr>
            <p:cNvPr id="13354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138" y="7696200"/>
              <a:ext cx="1389062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Freeform 44"/>
          <p:cNvSpPr>
            <a:spLocks/>
          </p:cNvSpPr>
          <p:nvPr/>
        </p:nvSpPr>
        <p:spPr bwMode="auto">
          <a:xfrm>
            <a:off x="3694088" y="6532984"/>
            <a:ext cx="5904656" cy="1512168"/>
          </a:xfrm>
          <a:custGeom>
            <a:avLst/>
            <a:gdLst>
              <a:gd name="T0" fmla="*/ 21600 w 21600"/>
              <a:gd name="T1" fmla="*/ 0 h 21600"/>
              <a:gd name="T2" fmla="*/ 21600 w 21600"/>
              <a:gd name="T3" fmla="*/ 13397 h 21600"/>
              <a:gd name="T4" fmla="*/ 0 w 21600"/>
              <a:gd name="T5" fmla="*/ 13671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21600" y="13397"/>
                </a:lnTo>
                <a:lnTo>
                  <a:pt x="0" y="13671"/>
                </a:lnTo>
                <a:lnTo>
                  <a:pt x="0" y="21600"/>
                </a:lnTo>
              </a:path>
            </a:pathLst>
          </a:custGeom>
          <a:noFill/>
          <a:ln w="6350" cap="flat" cmpd="sng">
            <a:solidFill>
              <a:srgbClr val="FF6600"/>
            </a:solidFill>
            <a:prstDash val="solid"/>
            <a:miter lim="800000"/>
            <a:headEnd type="arrow" w="med" len="med"/>
            <a:tailEnd type="arrow" w="med" len="med"/>
          </a:ln>
          <a:effectLst>
            <a:outerShdw blurRad="88900" dist="38099" dir="2700000" algn="ctr" rotWithShape="0">
              <a:schemeClr val="bg2"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2974008" y="6532984"/>
            <a:ext cx="3168352" cy="1512168"/>
          </a:xfrm>
          <a:custGeom>
            <a:avLst/>
            <a:gdLst>
              <a:gd name="T0" fmla="*/ 21600 w 21600"/>
              <a:gd name="T1" fmla="*/ 0 h 21600"/>
              <a:gd name="T2" fmla="*/ 21600 w 21600"/>
              <a:gd name="T3" fmla="*/ 8568 h 21600"/>
              <a:gd name="T4" fmla="*/ 0 w 21600"/>
              <a:gd name="T5" fmla="*/ 8601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21600" y="8568"/>
                </a:lnTo>
                <a:lnTo>
                  <a:pt x="0" y="8601"/>
                </a:lnTo>
                <a:lnTo>
                  <a:pt x="0" y="21600"/>
                </a:ln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miter lim="800000"/>
            <a:headEnd type="triangle" w="med" len="med"/>
            <a:tailEnd type="triangle" w="med" len="med"/>
          </a:ln>
          <a:effectLst>
            <a:outerShdw blurRad="88900" dist="38099" dir="2700000" algn="ctr" rotWithShape="0">
              <a:schemeClr val="bg2"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 rot="10800000" flipH="1">
            <a:off x="3190032" y="2788568"/>
            <a:ext cx="0" cy="792088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 rot="10800000" flipH="1">
            <a:off x="10750872" y="2788568"/>
            <a:ext cx="0" cy="2376264"/>
          </a:xfrm>
          <a:prstGeom prst="line">
            <a:avLst/>
          </a:prstGeom>
          <a:solidFill>
            <a:schemeClr val="accent1"/>
          </a:solidFill>
          <a:ln w="12700" cap="flat" cmpd="sng">
            <a:solidFill>
              <a:srgbClr val="FF66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5976" y="3652664"/>
            <a:ext cx="7776864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333399"/>
                </a:solidFill>
              </a:rPr>
              <a:t>开放平台运营商</a:t>
            </a:r>
            <a:endParaRPr lang="en-US" sz="4000" dirty="0">
              <a:solidFill>
                <a:srgbClr val="333399"/>
              </a:solidFill>
            </a:endParaRPr>
          </a:p>
        </p:txBody>
      </p:sp>
      <p:grpSp>
        <p:nvGrpSpPr>
          <p:cNvPr id="6" name="Group 23"/>
          <p:cNvGrpSpPr/>
          <p:nvPr/>
        </p:nvGrpSpPr>
        <p:grpSpPr>
          <a:xfrm>
            <a:off x="5710312" y="1564432"/>
            <a:ext cx="1767136" cy="2088232"/>
            <a:chOff x="5710312" y="1564432"/>
            <a:chExt cx="1767136" cy="2088232"/>
          </a:xfrm>
        </p:grpSpPr>
        <p:grpSp>
          <p:nvGrpSpPr>
            <p:cNvPr id="7" name="Group 3"/>
            <p:cNvGrpSpPr/>
            <p:nvPr/>
          </p:nvGrpSpPr>
          <p:grpSpPr>
            <a:xfrm>
              <a:off x="5710312" y="1564432"/>
              <a:ext cx="1767136" cy="1211436"/>
              <a:chOff x="5331302" y="3009900"/>
              <a:chExt cx="2247900" cy="1270000"/>
            </a:xfrm>
          </p:grpSpPr>
          <p:sp>
            <p:nvSpPr>
              <p:cNvPr id="13336" name="AutoShape 24"/>
              <p:cNvSpPr>
                <a:spLocks/>
              </p:cNvSpPr>
              <p:nvPr/>
            </p:nvSpPr>
            <p:spPr bwMode="auto">
              <a:xfrm>
                <a:off x="5331302" y="3009900"/>
                <a:ext cx="2247900" cy="1270000"/>
              </a:xfrm>
              <a:prstGeom prst="roundRect">
                <a:avLst>
                  <a:gd name="adj" fmla="val 15000"/>
                </a:avLst>
              </a:prstGeom>
              <a:solidFill>
                <a:srgbClr val="F1FFAC"/>
              </a:solidFill>
              <a:ln w="25400" cap="flat">
                <a:solidFill>
                  <a:srgbClr val="85DC99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337" name="Rectangle 25"/>
              <p:cNvSpPr>
                <a:spLocks/>
              </p:cNvSpPr>
              <p:nvPr/>
            </p:nvSpPr>
            <p:spPr bwMode="auto">
              <a:xfrm>
                <a:off x="5777408" y="3340100"/>
                <a:ext cx="1538883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1066800" algn="l"/>
                    <a:tab pos="1066800" algn="l"/>
                  </a:tabLst>
                </a:pPr>
                <a:r>
                  <a:rPr lang="zh-CN" altLang="en-US" sz="2000" dirty="0" smtClean="0">
                    <a:solidFill>
                      <a:schemeClr val="accent2"/>
                    </a:solidFill>
                    <a:latin typeface="Arial" charset="0"/>
                    <a:sym typeface="Arial" charset="0"/>
                  </a:rPr>
                  <a:t>传统</a:t>
                </a:r>
                <a:r>
                  <a:rPr lang="ja-JP" altLang="en-US" sz="2000" dirty="0" smtClean="0">
                    <a:solidFill>
                      <a:schemeClr val="accent2"/>
                    </a:solidFill>
                    <a:latin typeface="Arial" charset="0"/>
                    <a:sym typeface="Arial" charset="0"/>
                  </a:rPr>
                  <a:t>互联网</a:t>
                </a:r>
                <a:endParaRPr lang="en-US" sz="2000" dirty="0">
                  <a:solidFill>
                    <a:schemeClr val="accent2"/>
                  </a:solidFill>
                  <a:latin typeface="Arial" charset="0"/>
                  <a:sym typeface="Arial" charset="0"/>
                </a:endParaRPr>
              </a:p>
              <a:p>
                <a:pPr>
                  <a:tabLst>
                    <a:tab pos="1066800" algn="l"/>
                    <a:tab pos="1066800" algn="l"/>
                  </a:tabLst>
                </a:pPr>
                <a:r>
                  <a:rPr lang="ja-JP" altLang="en-US" sz="2000" dirty="0">
                    <a:solidFill>
                      <a:schemeClr val="accent2"/>
                    </a:solidFill>
                    <a:latin typeface="Arial" charset="0"/>
                    <a:sym typeface="Arial" charset="0"/>
                  </a:rPr>
                  <a:t>内容与服务商</a:t>
                </a:r>
                <a:endParaRPr lang="en-US" sz="2000" dirty="0">
                  <a:solidFill>
                    <a:schemeClr val="accent2"/>
                  </a:solidFill>
                  <a:latin typeface="Arial" charset="0"/>
                  <a:sym typeface="Arial" charset="0"/>
                </a:endParaRPr>
              </a:p>
            </p:txBody>
          </p:sp>
        </p:grpSp>
        <p:sp>
          <p:nvSpPr>
            <p:cNvPr id="66" name="Line 19"/>
            <p:cNvSpPr>
              <a:spLocks noChangeShapeType="1"/>
            </p:cNvSpPr>
            <p:nvPr/>
          </p:nvSpPr>
          <p:spPr bwMode="auto">
            <a:xfrm rot="10800000">
              <a:off x="6574408" y="2788568"/>
              <a:ext cx="0" cy="864096"/>
            </a:xfrm>
            <a:prstGeom prst="line">
              <a:avLst/>
            </a:prstGeom>
            <a:solidFill>
              <a:schemeClr val="accent1"/>
            </a:solidFill>
            <a:ln w="63500" cap="flat">
              <a:solidFill>
                <a:srgbClr val="0000FF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34000"/>
                </a:schemeClr>
              </a:outerShdw>
            </a:effec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</a:endParaRPr>
            </a:p>
          </p:txBody>
        </p:sp>
      </p:grpSp>
      <p:sp>
        <p:nvSpPr>
          <p:cNvPr id="67" name="Line 19"/>
          <p:cNvSpPr>
            <a:spLocks noChangeShapeType="1"/>
          </p:cNvSpPr>
          <p:nvPr/>
        </p:nvSpPr>
        <p:spPr bwMode="auto">
          <a:xfrm rot="10800000" flipH="1">
            <a:off x="9742760" y="2788568"/>
            <a:ext cx="0" cy="792088"/>
          </a:xfrm>
          <a:prstGeom prst="line">
            <a:avLst/>
          </a:prstGeom>
          <a:solidFill>
            <a:schemeClr val="accent1"/>
          </a:solidFill>
          <a:ln w="63500" cap="flat">
            <a:solidFill>
              <a:srgbClr val="0000FF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73" name="Freeform 47"/>
          <p:cNvSpPr>
            <a:spLocks/>
          </p:cNvSpPr>
          <p:nvPr/>
        </p:nvSpPr>
        <p:spPr bwMode="auto">
          <a:xfrm flipH="1">
            <a:off x="7006456" y="6532984"/>
            <a:ext cx="3168352" cy="1512168"/>
          </a:xfrm>
          <a:custGeom>
            <a:avLst/>
            <a:gdLst>
              <a:gd name="T0" fmla="*/ 21600 w 21600"/>
              <a:gd name="T1" fmla="*/ 0 h 21600"/>
              <a:gd name="T2" fmla="*/ 21600 w 21600"/>
              <a:gd name="T3" fmla="*/ 8568 h 21600"/>
              <a:gd name="T4" fmla="*/ 0 w 21600"/>
              <a:gd name="T5" fmla="*/ 8601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21600" y="8568"/>
                </a:lnTo>
                <a:lnTo>
                  <a:pt x="0" y="8601"/>
                </a:lnTo>
                <a:lnTo>
                  <a:pt x="0" y="21600"/>
                </a:ln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miter lim="800000"/>
            <a:headEnd type="triangle" w="med" len="med"/>
            <a:tailEnd type="triangle" w="med" len="med"/>
          </a:ln>
          <a:effectLst>
            <a:outerShdw blurRad="88900" dist="38099" dir="2700000" algn="ctr" rotWithShape="0">
              <a:schemeClr val="bg2">
                <a:alpha val="3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3694088" y="2284512"/>
            <a:ext cx="5616624" cy="1368152"/>
            <a:chOff x="3694088" y="2284512"/>
            <a:chExt cx="5616624" cy="1368152"/>
          </a:xfrm>
        </p:grpSpPr>
        <p:sp>
          <p:nvSpPr>
            <p:cNvPr id="78" name="Multidocument 77"/>
            <p:cNvSpPr/>
            <p:nvPr/>
          </p:nvSpPr>
          <p:spPr bwMode="auto">
            <a:xfrm>
              <a:off x="7582520" y="2284512"/>
              <a:ext cx="792088" cy="1008112"/>
            </a:xfrm>
            <a:prstGeom prst="flowChartMultidocument">
              <a:avLst/>
            </a:prstGeom>
            <a:solidFill>
              <a:srgbClr val="FF6600"/>
            </a:solidFill>
            <a:ln w="12700" cmpd="sng">
              <a:solidFill>
                <a:srgbClr val="660066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SC Light" charset="0"/>
                  <a:cs typeface="Heiti SC Light" charset="0"/>
                  <a:sym typeface="Gill Sans" charset="0"/>
                </a:rPr>
                <a:t>内容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rot="10800000">
              <a:off x="4126136" y="3220616"/>
              <a:ext cx="0" cy="432048"/>
            </a:xfrm>
            <a:prstGeom prst="line">
              <a:avLst/>
            </a:prstGeom>
            <a:solidFill>
              <a:schemeClr val="accent1"/>
            </a:solidFill>
            <a:ln w="63500" cap="flat">
              <a:solidFill>
                <a:srgbClr val="0000FF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34000"/>
                </a:schemeClr>
              </a:outerShdw>
            </a:effec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</a:endParaRPr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 rot="10800000">
              <a:off x="5134248" y="3220616"/>
              <a:ext cx="0" cy="432048"/>
            </a:xfrm>
            <a:prstGeom prst="line">
              <a:avLst/>
            </a:prstGeom>
            <a:solidFill>
              <a:schemeClr val="accent1"/>
            </a:solidFill>
            <a:ln w="63500" cap="flat">
              <a:solidFill>
                <a:srgbClr val="0000FF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34000"/>
                </a:schemeClr>
              </a:outerShdw>
            </a:effec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 rot="10800000">
              <a:off x="7942560" y="3220616"/>
              <a:ext cx="0" cy="432048"/>
            </a:xfrm>
            <a:prstGeom prst="line">
              <a:avLst/>
            </a:prstGeom>
            <a:solidFill>
              <a:schemeClr val="accent1"/>
            </a:solidFill>
            <a:ln w="63500" cap="flat">
              <a:solidFill>
                <a:srgbClr val="0000FF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34000"/>
                </a:schemeClr>
              </a:outerShdw>
            </a:effec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</a:endParaRPr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 rot="10800000">
              <a:off x="8878664" y="3220616"/>
              <a:ext cx="0" cy="432048"/>
            </a:xfrm>
            <a:prstGeom prst="line">
              <a:avLst/>
            </a:prstGeom>
            <a:solidFill>
              <a:schemeClr val="accent1"/>
            </a:solidFill>
            <a:ln w="63500" cap="flat">
              <a:solidFill>
                <a:srgbClr val="0000FF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34000"/>
                </a:schemeClr>
              </a:outerShdw>
            </a:effec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</a:endParaRPr>
            </a:p>
          </p:txBody>
        </p:sp>
        <p:sp>
          <p:nvSpPr>
            <p:cNvPr id="85" name="Multidocument 84"/>
            <p:cNvSpPr/>
            <p:nvPr/>
          </p:nvSpPr>
          <p:spPr bwMode="auto">
            <a:xfrm>
              <a:off x="8518624" y="2284512"/>
              <a:ext cx="792088" cy="1008112"/>
            </a:xfrm>
            <a:prstGeom prst="flowChartMultidocument">
              <a:avLst/>
            </a:prstGeom>
            <a:solidFill>
              <a:srgbClr val="FF6600"/>
            </a:solidFill>
            <a:ln w="12700" cmpd="sng">
              <a:solidFill>
                <a:srgbClr val="660066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800" dirty="0" smtClean="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</a:rPr>
                <a:t>服务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7" name="Multidocument 86"/>
            <p:cNvSpPr/>
            <p:nvPr/>
          </p:nvSpPr>
          <p:spPr bwMode="auto">
            <a:xfrm>
              <a:off x="4702200" y="2284512"/>
              <a:ext cx="936104" cy="1008112"/>
            </a:xfrm>
            <a:prstGeom prst="flowChartMultidocument">
              <a:avLst/>
            </a:prstGeom>
            <a:solidFill>
              <a:srgbClr val="FF6600"/>
            </a:solidFill>
            <a:ln w="12700" cmpd="sng">
              <a:solidFill>
                <a:srgbClr val="660066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800" dirty="0" smtClean="0">
                  <a:solidFill>
                    <a:srgbClr val="000000"/>
                  </a:solidFill>
                  <a:latin typeface="Gill Sans" charset="0"/>
                  <a:ea typeface="Heiti SC Light" charset="0"/>
                  <a:cs typeface="Heiti SC Light" charset="0"/>
                </a:rPr>
                <a:t>服务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88" name="Multidocument 87"/>
            <p:cNvSpPr/>
            <p:nvPr/>
          </p:nvSpPr>
          <p:spPr bwMode="auto">
            <a:xfrm>
              <a:off x="3694088" y="2284512"/>
              <a:ext cx="936104" cy="1008112"/>
            </a:xfrm>
            <a:prstGeom prst="flowChartMultidocument">
              <a:avLst/>
            </a:prstGeom>
            <a:solidFill>
              <a:srgbClr val="FF6600"/>
            </a:solidFill>
            <a:ln w="12700" cmpd="sng">
              <a:solidFill>
                <a:srgbClr val="660066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SC Light" charset="0"/>
                  <a:cs typeface="Heiti SC Light" charset="0"/>
                  <a:sym typeface="Gill Sans" charset="0"/>
                </a:rPr>
                <a:t>内容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398944" y="8189168"/>
            <a:ext cx="104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</a:rPr>
              <a:t>iOS</a:t>
            </a:r>
            <a:r>
              <a:rPr lang="en-US" altLang="zh-CN" sz="2000" dirty="0" smtClean="0">
                <a:solidFill>
                  <a:schemeClr val="tx1"/>
                </a:solidFill>
              </a:rPr>
              <a:t> APP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400386" y="8693224"/>
            <a:ext cx="104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Andriod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126136" y="8261176"/>
            <a:ext cx="104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</a:rPr>
              <a:t>iOS</a:t>
            </a:r>
            <a:r>
              <a:rPr lang="en-US" altLang="zh-CN" sz="2000" dirty="0" smtClean="0">
                <a:solidFill>
                  <a:schemeClr val="tx1"/>
                </a:solidFill>
              </a:rPr>
              <a:t> APP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27578" y="8765232"/>
            <a:ext cx="104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Andriod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" name="Group 7"/>
          <p:cNvGrpSpPr/>
          <p:nvPr/>
        </p:nvGrpSpPr>
        <p:grpSpPr>
          <a:xfrm>
            <a:off x="9382720" y="1492424"/>
            <a:ext cx="1654920" cy="1296144"/>
            <a:chOff x="9055100" y="2997200"/>
            <a:chExt cx="2247900" cy="1270000"/>
          </a:xfrm>
        </p:grpSpPr>
        <p:sp>
          <p:nvSpPr>
            <p:cNvPr id="13327" name="AutoShape 15"/>
            <p:cNvSpPr>
              <a:spLocks/>
            </p:cNvSpPr>
            <p:nvPr/>
          </p:nvSpPr>
          <p:spPr bwMode="auto">
            <a:xfrm>
              <a:off x="9055100" y="2997200"/>
              <a:ext cx="2247900" cy="1270000"/>
            </a:xfrm>
            <a:prstGeom prst="roundRect">
              <a:avLst>
                <a:gd name="adj" fmla="val 15000"/>
              </a:avLst>
            </a:prstGeom>
            <a:solidFill>
              <a:srgbClr val="9ADAF7"/>
            </a:solidFill>
            <a:ln w="25400" cap="flat">
              <a:solidFill>
                <a:srgbClr val="85DC9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8" name="Rectangle 16"/>
            <p:cNvSpPr>
              <a:spLocks/>
            </p:cNvSpPr>
            <p:nvPr/>
          </p:nvSpPr>
          <p:spPr bwMode="auto">
            <a:xfrm>
              <a:off x="9537849" y="3327400"/>
              <a:ext cx="128240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2000" dirty="0">
                  <a:solidFill>
                    <a:srgbClr val="333399"/>
                  </a:solidFill>
                  <a:latin typeface="Arial" charset="0"/>
                  <a:sym typeface="Arial" charset="0"/>
                </a:rPr>
                <a:t>固定、移动</a:t>
              </a:r>
              <a:endParaRPr lang="en-US" sz="2000" dirty="0">
                <a:solidFill>
                  <a:srgbClr val="333399"/>
                </a:solidFill>
                <a:latin typeface="Arial" charset="0"/>
                <a:sym typeface="Arial" charset="0"/>
              </a:endParaRPr>
            </a:p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2000" dirty="0">
                  <a:solidFill>
                    <a:srgbClr val="333399"/>
                  </a:solidFill>
                  <a:latin typeface="Arial" charset="0"/>
                  <a:sym typeface="Arial" charset="0"/>
                </a:rPr>
                <a:t>通信运营商</a:t>
              </a:r>
              <a:endParaRPr lang="en-US" sz="2000" dirty="0">
                <a:solidFill>
                  <a:srgbClr val="333399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9055100" y="5219700"/>
            <a:ext cx="2247900" cy="1270000"/>
            <a:chOff x="9055100" y="5219700"/>
            <a:chExt cx="2247900" cy="1270000"/>
          </a:xfrm>
        </p:grpSpPr>
        <p:sp>
          <p:nvSpPr>
            <p:cNvPr id="13329" name="AutoShape 17"/>
            <p:cNvSpPr>
              <a:spLocks/>
            </p:cNvSpPr>
            <p:nvPr/>
          </p:nvSpPr>
          <p:spPr bwMode="auto">
            <a:xfrm>
              <a:off x="9055100" y="5219700"/>
              <a:ext cx="2247900" cy="1270000"/>
            </a:xfrm>
            <a:prstGeom prst="roundRect">
              <a:avLst>
                <a:gd name="adj" fmla="val 15000"/>
              </a:avLst>
            </a:prstGeom>
            <a:solidFill>
              <a:srgbClr val="437DA6"/>
            </a:solidFill>
            <a:ln w="25400" cap="flat">
              <a:solidFill>
                <a:srgbClr val="2098C8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3" name="Rectangle 21"/>
            <p:cNvSpPr>
              <a:spLocks/>
            </p:cNvSpPr>
            <p:nvPr/>
          </p:nvSpPr>
          <p:spPr bwMode="auto">
            <a:xfrm>
              <a:off x="9563100" y="5549900"/>
              <a:ext cx="12573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固定、移动</a:t>
              </a:r>
              <a:endParaRPr 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通信网</a:t>
              </a:r>
              <a:endParaRPr 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9094688" y="8045152"/>
            <a:ext cx="2247900" cy="1270000"/>
            <a:chOff x="9067800" y="7493000"/>
            <a:chExt cx="2247900" cy="1270000"/>
          </a:xfrm>
        </p:grpSpPr>
        <p:sp>
          <p:nvSpPr>
            <p:cNvPr id="13330" name="AutoShape 18"/>
            <p:cNvSpPr>
              <a:spLocks/>
            </p:cNvSpPr>
            <p:nvPr/>
          </p:nvSpPr>
          <p:spPr bwMode="auto">
            <a:xfrm>
              <a:off x="9067800" y="7493000"/>
              <a:ext cx="2247900" cy="1270000"/>
            </a:xfrm>
            <a:prstGeom prst="roundRect">
              <a:avLst>
                <a:gd name="adj" fmla="val 15000"/>
              </a:avLst>
            </a:prstGeom>
            <a:solidFill>
              <a:srgbClr val="2F5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/>
            </p:cNvSpPr>
            <p:nvPr/>
          </p:nvSpPr>
          <p:spPr bwMode="auto">
            <a:xfrm>
              <a:off x="9283700" y="7848600"/>
              <a:ext cx="5715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移动</a:t>
              </a:r>
              <a:endParaRPr 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  <a:p>
              <a:pPr>
                <a:tabLst>
                  <a:tab pos="1066800" algn="l"/>
                  <a:tab pos="1066800" algn="l"/>
                </a:tabLst>
              </a:pPr>
              <a:r>
                <a:rPr lang="ja-JP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终端</a:t>
              </a:r>
              <a:endParaRPr 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pic>
          <p:nvPicPr>
            <p:cNvPr id="13355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5850" y="7721600"/>
              <a:ext cx="89535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" name="Line 20"/>
          <p:cNvSpPr>
            <a:spLocks noChangeShapeType="1"/>
          </p:cNvSpPr>
          <p:nvPr/>
        </p:nvSpPr>
        <p:spPr bwMode="auto">
          <a:xfrm rot="10800000" flipH="1">
            <a:off x="10462840" y="6532984"/>
            <a:ext cx="0" cy="1512168"/>
          </a:xfrm>
          <a:prstGeom prst="line">
            <a:avLst/>
          </a:prstGeom>
          <a:solidFill>
            <a:schemeClr val="accent1"/>
          </a:solidFill>
          <a:ln w="28575" cap="flat" cmpd="sng">
            <a:solidFill>
              <a:srgbClr val="FF6600"/>
            </a:solidFill>
            <a:prstDash val="solid"/>
            <a:miter lim="800000"/>
            <a:headEnd type="arrow" w="med" len="med"/>
            <a:tailEnd type="arrow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  <p:sp>
        <p:nvSpPr>
          <p:cNvPr id="94" name="Line 19"/>
          <p:cNvSpPr>
            <a:spLocks noChangeShapeType="1"/>
          </p:cNvSpPr>
          <p:nvPr/>
        </p:nvSpPr>
        <p:spPr bwMode="auto">
          <a:xfrm rot="10800000" flipH="1">
            <a:off x="10462840" y="2788568"/>
            <a:ext cx="0" cy="2376264"/>
          </a:xfrm>
          <a:prstGeom prst="line">
            <a:avLst/>
          </a:prstGeom>
          <a:solidFill>
            <a:schemeClr val="accent1"/>
          </a:solidFill>
          <a:ln w="28575" cap="flat" cmpd="sng">
            <a:solidFill>
              <a:srgbClr val="FF6600"/>
            </a:solidFill>
            <a:prstDash val="solid"/>
            <a:miter lim="800000"/>
            <a:headEnd type="triangl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Gill Sans" charset="0"/>
              <a:ea typeface="Heiti SC Light" charset="0"/>
              <a:cs typeface="Heiti SC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31" grpId="0" animBg="1"/>
      <p:bldP spid="13332" grpId="0" animBg="1"/>
      <p:bldP spid="46" grpId="0" animBg="1"/>
      <p:bldP spid="49" grpId="0" animBg="1"/>
      <p:bldP spid="50" grpId="0" animBg="1"/>
      <p:bldP spid="51" grpId="0" animBg="1"/>
      <p:bldP spid="9" grpId="0" animBg="1"/>
      <p:bldP spid="67" grpId="0" animBg="1"/>
      <p:bldP spid="73" grpId="0" animBg="1"/>
      <p:bldP spid="18" grpId="0"/>
      <p:bldP spid="90" grpId="0"/>
      <p:bldP spid="91" grpId="0"/>
      <p:bldP spid="92" grpId="0"/>
      <p:bldP spid="93" grpId="0" animBg="1"/>
      <p:bldP spid="93" grpId="1" animBg="1"/>
      <p:bldP spid="94" grpId="0" animBg="1"/>
      <p:bldP spid="9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8315" flipV="1">
            <a:off x="836159" y="-177872"/>
            <a:ext cx="11271949" cy="132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22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0225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"/>
          <p:cNvSpPr>
            <a:spLocks/>
          </p:cNvSpPr>
          <p:nvPr/>
        </p:nvSpPr>
        <p:spPr bwMode="auto">
          <a:xfrm>
            <a:off x="6441582" y="2428528"/>
            <a:ext cx="188238" cy="769441"/>
          </a:xfrm>
          <a:prstGeom prst="roundRect">
            <a:avLst>
              <a:gd name="adj" fmla="val 3440"/>
            </a:avLst>
          </a:prstGeom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188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4400" b="1">
              <a:latin typeface="微软雅黑" charset="0"/>
              <a:ea typeface="微软雅黑" charset="0"/>
              <a:cs typeface="微软雅黑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0174808" y="340296"/>
            <a:ext cx="2376264" cy="648072"/>
            <a:chOff x="7798544" y="1564432"/>
            <a:chExt cx="2376264" cy="648072"/>
          </a:xfrm>
        </p:grpSpPr>
        <p:pic>
          <p:nvPicPr>
            <p:cNvPr id="11" name="图片 11" descr="logo_g.jpg"/>
            <p:cNvPicPr>
              <a:picLocks noChangeAspect="1"/>
            </p:cNvPicPr>
            <p:nvPr/>
          </p:nvPicPr>
          <p:blipFill>
            <a:blip r:embed="rId3"/>
            <a:srcRect l="10446" t="17949" r="54733" b="53847"/>
            <a:stretch>
              <a:fillRect/>
            </a:stretch>
          </p:blipFill>
          <p:spPr bwMode="auto">
            <a:xfrm>
              <a:off x="7798544" y="1564432"/>
              <a:ext cx="114363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950672" y="1564432"/>
              <a:ext cx="122413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1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09712" y="484312"/>
            <a:ext cx="2664296" cy="2016224"/>
            <a:chOff x="42" y="40"/>
            <a:chExt cx="1480" cy="1129"/>
          </a:xfrm>
        </p:grpSpPr>
        <p:sp>
          <p:nvSpPr>
            <p:cNvPr id="10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zh-CN" alt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开放的结果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4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207">
            <a:off x="433060" y="1542744"/>
            <a:ext cx="12641439" cy="1027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14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4141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334048" y="3148608"/>
            <a:ext cx="6840760" cy="3024336"/>
            <a:chOff x="0" y="-42"/>
            <a:chExt cx="2830" cy="1386"/>
          </a:xfrm>
        </p:grpSpPr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2" y="-764"/>
              <a:ext cx="1386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7"/>
            <p:cNvSpPr>
              <a:spLocks/>
            </p:cNvSpPr>
            <p:nvPr/>
          </p:nvSpPr>
          <p:spPr bwMode="auto">
            <a:xfrm>
              <a:off x="236" y="0"/>
              <a:ext cx="2437" cy="12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endParaRPr lang="en-US" altLang="zh-CN" sz="3200" dirty="0">
                <a:solidFill>
                  <a:srgbClr val="FF6600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开放平台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特征</a:t>
              </a:r>
              <a:endParaRPr lang="en-US" altLang="zh-CN" sz="2800" dirty="0" smtClean="0">
                <a:solidFill>
                  <a:srgbClr val="FFFFFF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平台运营商出现</a:t>
              </a:r>
              <a:r>
                <a:rPr lang="zh-CN" altLang="zh-CN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，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平台汇聚海量内容和服务</a:t>
              </a:r>
              <a:r>
                <a:rPr lang="zh-CN" altLang="zh-CN" sz="2800" dirty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，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用户变被动为主动选择业务</a:t>
              </a:r>
              <a:endParaRPr lang="en-US" altLang="zh-CN" sz="2800" dirty="0" smtClean="0">
                <a:solidFill>
                  <a:srgbClr val="FFFFFF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206256" y="1132384"/>
            <a:ext cx="5112568" cy="2304256"/>
            <a:chOff x="0" y="0"/>
            <a:chExt cx="2830" cy="2290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" y="-270"/>
              <a:ext cx="2290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7"/>
            <p:cNvSpPr>
              <a:spLocks/>
            </p:cNvSpPr>
            <p:nvPr/>
          </p:nvSpPr>
          <p:spPr bwMode="auto">
            <a:xfrm>
              <a:off x="199" y="429"/>
              <a:ext cx="2373" cy="18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运营商</a:t>
              </a:r>
              <a:r>
                <a:rPr lang="zh-CN" altLang="en-US" sz="2600" dirty="0" smtClean="0">
                  <a:solidFill>
                    <a:srgbClr val="FF0000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封闭平台</a:t>
              </a:r>
              <a:r>
                <a:rPr lang="zh-CN" alt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时代</a:t>
              </a:r>
              <a:endParaRPr lang="en-US" altLang="zh-CN" sz="2600" dirty="0" smtClean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600" dirty="0" smtClean="0">
                  <a:solidFill>
                    <a:schemeClr val="tx1"/>
                  </a:solidFill>
                  <a:latin typeface="+mj-ea"/>
                  <a:ea typeface="+mj-ea"/>
                  <a:cs typeface="Optima" charset="0"/>
                  <a:sym typeface="Optima" charset="0"/>
                </a:rPr>
                <a:t>内容与服务由运营商替用户选择，业务垄断、利益独享</a:t>
              </a:r>
              <a:endParaRPr lang="en-US" altLang="zh-CN" sz="2600" dirty="0">
                <a:solidFill>
                  <a:schemeClr val="tx1"/>
                </a:solidFill>
                <a:latin typeface="+mj-ea"/>
                <a:ea typeface="+mj-ea"/>
                <a:cs typeface="Optima" charset="0"/>
                <a:sym typeface="Optima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89832" y="5464365"/>
            <a:ext cx="9433048" cy="4320480"/>
            <a:chOff x="0" y="-42"/>
            <a:chExt cx="2830" cy="1386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2" y="-764"/>
              <a:ext cx="1386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75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7"/>
            <p:cNvSpPr>
              <a:spLocks/>
            </p:cNvSpPr>
            <p:nvPr/>
          </p:nvSpPr>
          <p:spPr bwMode="auto">
            <a:xfrm>
              <a:off x="216" y="70"/>
              <a:ext cx="2437" cy="11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endParaRPr lang="en-US" altLang="zh-CN" sz="3200" dirty="0">
                <a:solidFill>
                  <a:srgbClr val="FF6600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0000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开放平台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的影响</a:t>
              </a:r>
              <a:endParaRPr lang="en-US" altLang="zh-CN" sz="2800" dirty="0" smtClean="0">
                <a:solidFill>
                  <a:srgbClr val="FFFFFF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运营商出现管道化和商业模式危机</a:t>
              </a:r>
              <a:endParaRPr lang="en-US" altLang="zh-CN" sz="2800" dirty="0" smtClean="0">
                <a:solidFill>
                  <a:srgbClr val="FFFFFF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平台运营商是最大获益者，技术</a:t>
              </a:r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、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内容由其核准</a:t>
              </a:r>
              <a:endParaRPr lang="en-US" altLang="zh-CN" sz="2800" dirty="0" smtClean="0">
                <a:solidFill>
                  <a:srgbClr val="FFFFFF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对广电内容、网络和通信运营商业务带来巨大影响</a:t>
              </a:r>
              <a:endParaRPr lang="en-US" altLang="zh-CN" sz="2800" dirty="0" smtClean="0">
                <a:solidFill>
                  <a:srgbClr val="FFFFFF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对内容监管带来巨大挑战</a:t>
              </a:r>
              <a:endParaRPr lang="en-US" altLang="zh-CN" sz="2800" dirty="0" smtClean="0">
                <a:solidFill>
                  <a:srgbClr val="FFFFFF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  <a:p>
              <a:pPr>
                <a:tabLst>
                  <a:tab pos="1219200" algn="l"/>
                  <a:tab pos="3581400" algn="l"/>
                  <a:tab pos="1219200" algn="l"/>
                  <a:tab pos="3581400" algn="l"/>
                </a:tabLst>
              </a:pP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  <a:cs typeface="Optima" charset="0"/>
                  <a:sym typeface="Optima" charset="0"/>
                </a:rPr>
                <a:t>涉及国家安全、产业安全</a:t>
              </a:r>
              <a:endParaRPr lang="en-US" altLang="zh-CN" sz="2800" dirty="0" smtClean="0">
                <a:solidFill>
                  <a:srgbClr val="FFFFFF"/>
                </a:solidFill>
                <a:latin typeface="+mn-ea"/>
                <a:ea typeface="+mn-ea"/>
                <a:cs typeface="Optima" charset="0"/>
                <a:sym typeface="Opti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4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2397944" y="2428528"/>
            <a:ext cx="6838404" cy="48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584200" indent="-520700" algn="l">
              <a:lnSpc>
                <a:spcPts val="7100"/>
              </a:lnSpc>
              <a:spcBef>
                <a:spcPts val="600"/>
              </a:spcBef>
              <a:spcAft>
                <a:spcPts val="0"/>
              </a:spcAft>
              <a:buSzPct val="93000"/>
              <a:buBlip>
                <a:blip r:embed="rId2"/>
              </a:buBlip>
            </a:pPr>
            <a:r>
              <a:rPr lang="zh-CN" altLang="en-US" sz="5000" b="1" dirty="0">
                <a:solidFill>
                  <a:schemeClr val="tx1">
                    <a:lumMod val="75000"/>
                  </a:schemeClr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行业趋势</a:t>
            </a:r>
            <a:endParaRPr lang="en-US" sz="5000" b="1" dirty="0">
              <a:solidFill>
                <a:schemeClr val="tx1">
                  <a:lumMod val="75000"/>
                </a:schemeClr>
              </a:solidFill>
              <a:latin typeface="Heiti SC Medium" charset="0"/>
              <a:ea typeface="Heiti SC Medium" charset="0"/>
              <a:cs typeface="Heiti SC Medium" charset="0"/>
              <a:sym typeface="Heiti SC Medium" charset="0"/>
            </a:endParaRPr>
          </a:p>
          <a:p>
            <a:pPr marL="584200" indent="-520700" algn="l">
              <a:lnSpc>
                <a:spcPts val="7100"/>
              </a:lnSpc>
              <a:spcBef>
                <a:spcPts val="600"/>
              </a:spcBef>
              <a:spcAft>
                <a:spcPts val="0"/>
              </a:spcAft>
              <a:buSzPct val="93000"/>
              <a:buBlip>
                <a:blip r:embed="rId3"/>
              </a:buBlip>
            </a:pPr>
            <a:r>
              <a:rPr lang="ja-JP" altLang="en-US" sz="5000" b="1" dirty="0">
                <a:solidFill>
                  <a:srgbClr val="92D050"/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城市联合网络电视台</a:t>
            </a:r>
            <a:r>
              <a:rPr lang="en-US" altLang="en-US" sz="5000" b="1" dirty="0">
                <a:solidFill>
                  <a:srgbClr val="92D050"/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 </a:t>
            </a:r>
            <a:r>
              <a:rPr lang="en-US" altLang="en-US" sz="5000" b="1" dirty="0">
                <a:solidFill>
                  <a:srgbClr val="92D050"/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CUTV</a:t>
            </a:r>
            <a:r>
              <a:rPr lang="zh-CN" altLang="en-US" sz="5000" b="1" dirty="0">
                <a:solidFill>
                  <a:srgbClr val="92D050"/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发展战</a:t>
            </a:r>
            <a:r>
              <a:rPr lang="zh-CN" altLang="en-US" sz="5000" b="1" dirty="0" smtClean="0">
                <a:solidFill>
                  <a:srgbClr val="92D050"/>
                </a:solidFill>
                <a:latin typeface="Heiti SC Medium" charset="0"/>
                <a:ea typeface="Heiti SC Medium" charset="0"/>
                <a:cs typeface="Heiti SC Medium" charset="0"/>
                <a:sym typeface="Heiti SC Medium" charset="0"/>
              </a:rPr>
              <a:t>略</a:t>
            </a:r>
            <a:endParaRPr lang="en-US" altLang="zh-CN" sz="5000" b="1" dirty="0">
              <a:solidFill>
                <a:srgbClr val="92D050"/>
              </a:solidFill>
              <a:latin typeface="Heiti SC Medium" charset="0"/>
              <a:ea typeface="Heiti SC Medium" charset="0"/>
              <a:cs typeface="Heiti SC Medium" charset="0"/>
              <a:sym typeface="Heiti S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34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>
            <a:spLocks/>
          </p:cNvSpPr>
          <p:nvPr/>
        </p:nvSpPr>
        <p:spPr bwMode="auto">
          <a:xfrm>
            <a:off x="525736" y="2428528"/>
            <a:ext cx="12019930" cy="805240"/>
          </a:xfrm>
          <a:prstGeom prst="roundRect">
            <a:avLst>
              <a:gd name="adj" fmla="val 3440"/>
            </a:avLst>
          </a:prstGeom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25188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en-US" sz="3200">
              <a:solidFill>
                <a:srgbClr val="FFFF00"/>
              </a:solidFill>
              <a:latin typeface="Hei"/>
              <a:ea typeface="微软雅黑" charset="0"/>
              <a:cs typeface="Hei"/>
            </a:endParaRP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885776" y="2500536"/>
            <a:ext cx="11809312" cy="5868274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68300" indent="-368300" algn="l">
              <a:lnSpc>
                <a:spcPct val="150000"/>
              </a:lnSpc>
              <a:buSzPct val="74000"/>
              <a:buFontTx/>
              <a:buBlip>
                <a:blip r:embed="rId2"/>
              </a:buBlip>
              <a:tabLst>
                <a:tab pos="1219200" algn="l"/>
              </a:tabLst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别无选择：</a:t>
            </a:r>
            <a:r>
              <a:rPr lang="zh-CN" altLang="en-US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进军新媒体开办网络电视台是广播电视台的必然选择</a:t>
            </a:r>
            <a:endParaRPr lang="en-US" altLang="zh-CN" sz="3200" dirty="0">
              <a:solidFill>
                <a:srgbClr val="FFFFFF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marL="368300" indent="-368300" algn="l">
              <a:lnSpc>
                <a:spcPct val="150000"/>
              </a:lnSpc>
              <a:buSzPct val="74000"/>
              <a:buFontTx/>
              <a:buBlip>
                <a:blip r:embed="rId2"/>
              </a:buBlip>
              <a:tabLst>
                <a:tab pos="1219200" algn="l"/>
              </a:tabLst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困难重重：</a:t>
            </a:r>
            <a:r>
              <a:rPr lang="zh-CN" altLang="en-US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独立运作网络媒体面临资金、人才、技术诸多困难</a:t>
            </a:r>
            <a:endParaRPr lang="en-US" altLang="zh-CN" sz="3200" dirty="0">
              <a:solidFill>
                <a:srgbClr val="FFFFFF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marL="368300" indent="-368300" algn="l">
              <a:lnSpc>
                <a:spcPct val="150000"/>
              </a:lnSpc>
              <a:buSzPct val="74000"/>
              <a:buBlip>
                <a:blip r:embed="rId2"/>
              </a:buBlip>
              <a:tabLst>
                <a:tab pos="1219200" algn="l"/>
              </a:tabLst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一呼百应：</a:t>
            </a:r>
            <a:r>
              <a:rPr lang="zh-CN" altLang="en-US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城市台联合开办新媒体的倡议一经提出，响应热烈。</a:t>
            </a:r>
            <a:endParaRPr lang="en-US" altLang="zh-CN" sz="3200" dirty="0">
              <a:solidFill>
                <a:srgbClr val="FFFFFF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marL="368300" indent="-368300" algn="l">
              <a:lnSpc>
                <a:spcPct val="150000"/>
              </a:lnSpc>
              <a:buSzPct val="74000"/>
              <a:buBlip>
                <a:blip r:embed="rId2"/>
              </a:buBlip>
              <a:tabLst>
                <a:tab pos="1219200" algn="l"/>
              </a:tabLst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模式科学</a:t>
            </a:r>
            <a:r>
              <a:rPr lang="zh-CN" altLang="en-US" sz="3200" dirty="0" smtClean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战略平台</a:t>
            </a:r>
            <a:r>
              <a:rPr lang="zh-CN" altLang="en-US" sz="3200" dirty="0">
                <a:solidFill>
                  <a:srgbClr val="FF00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、平等互利、市场运作、执照共享、内容共享、技术共享、广告共营</a:t>
            </a:r>
            <a:endParaRPr lang="en-US" altLang="zh-CN" sz="3200" dirty="0">
              <a:solidFill>
                <a:srgbClr val="FF0000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marL="368300" indent="-368300" algn="l">
              <a:lnSpc>
                <a:spcPct val="150000"/>
              </a:lnSpc>
              <a:buSzPct val="74000"/>
              <a:buBlip>
                <a:blip r:embed="rId2"/>
              </a:buBlip>
              <a:tabLst>
                <a:tab pos="1219200" algn="l"/>
              </a:tabLst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政策支持：</a:t>
            </a:r>
            <a:r>
              <a:rPr lang="en-US" altLang="zh-CN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CUTV</a:t>
            </a:r>
            <a:r>
              <a:rPr lang="zh-CN" altLang="en-US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得到主管部门的大力支持和悉心指导</a:t>
            </a:r>
            <a:endParaRPr lang="en-US" sz="3200" dirty="0">
              <a:solidFill>
                <a:srgbClr val="FFFFFF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marL="368300" indent="-368300" algn="l">
              <a:lnSpc>
                <a:spcPct val="150000"/>
              </a:lnSpc>
              <a:buSzPct val="74000"/>
              <a:buFontTx/>
              <a:buBlip>
                <a:blip r:embed="rId2"/>
              </a:buBlip>
              <a:tabLst>
                <a:tab pos="1219200" algn="l"/>
              </a:tabLst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高效运作：</a:t>
            </a:r>
            <a:r>
              <a:rPr lang="zh-CN" altLang="en-US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在一年内完成了新媒体联合体组建、执照申领、公司创立、平台搭建、内容上线。。。</a:t>
            </a:r>
            <a:endParaRPr lang="en-US" altLang="zh-CN" sz="3200" dirty="0">
              <a:solidFill>
                <a:srgbClr val="FFFFFF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0174808" y="340296"/>
            <a:ext cx="2376264" cy="648072"/>
            <a:chOff x="7798544" y="1564432"/>
            <a:chExt cx="2376264" cy="648072"/>
          </a:xfrm>
        </p:grpSpPr>
        <p:pic>
          <p:nvPicPr>
            <p:cNvPr id="11" name="图片 11" descr="logo_g.jpg"/>
            <p:cNvPicPr>
              <a:picLocks noChangeAspect="1"/>
            </p:cNvPicPr>
            <p:nvPr/>
          </p:nvPicPr>
          <p:blipFill>
            <a:blip r:embed="rId3"/>
            <a:srcRect l="10446" t="17949" r="54733" b="53847"/>
            <a:stretch>
              <a:fillRect/>
            </a:stretch>
          </p:blipFill>
          <p:spPr bwMode="auto">
            <a:xfrm>
              <a:off x="7798544" y="1564432"/>
              <a:ext cx="114363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950672" y="1564432"/>
              <a:ext cx="122413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1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45816" y="412304"/>
            <a:ext cx="2664296" cy="2016224"/>
            <a:chOff x="42" y="0"/>
            <a:chExt cx="1480" cy="1129"/>
          </a:xfrm>
        </p:grpSpPr>
        <p:sp>
          <p:nvSpPr>
            <p:cNvPr id="10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zh-CN" alt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成立背景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0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70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73808" y="556320"/>
            <a:ext cx="2807818" cy="1800896"/>
            <a:chOff x="4" y="-5"/>
            <a:chExt cx="1480" cy="1129"/>
          </a:xfrm>
        </p:grpSpPr>
        <p:sp>
          <p:nvSpPr>
            <p:cNvPr id="17409" name="Oval 1"/>
            <p:cNvSpPr>
              <a:spLocks/>
            </p:cNvSpPr>
            <p:nvPr/>
          </p:nvSpPr>
          <p:spPr bwMode="auto">
            <a:xfrm>
              <a:off x="42" y="40"/>
              <a:ext cx="1404" cy="1053"/>
            </a:xfrm>
            <a:prstGeom prst="ellipse">
              <a:avLst/>
            </a:pr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35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CUTV</a:t>
              </a:r>
            </a:p>
            <a:p>
              <a:r>
                <a:rPr lang="ja-JP" altLang="en-US" sz="35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概况</a:t>
              </a:r>
              <a:endPara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-5"/>
              <a:ext cx="1480" cy="112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635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4"/>
          <p:cNvSpPr>
            <a:spLocks/>
          </p:cNvSpPr>
          <p:nvPr/>
        </p:nvSpPr>
        <p:spPr bwMode="auto">
          <a:xfrm>
            <a:off x="1173808" y="2140496"/>
            <a:ext cx="11593288" cy="66992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媒体名称：   </a:t>
            </a:r>
            <a:r>
              <a:rPr lang="zh-CN" altLang="en-US" sz="3200" dirty="0">
                <a:solidFill>
                  <a:srgbClr val="FF00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城市联合网络电视</a:t>
            </a:r>
            <a:r>
              <a:rPr lang="zh-CN" altLang="en-US" sz="3200" dirty="0" smtClean="0">
                <a:solidFill>
                  <a:srgbClr val="FF00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台</a:t>
            </a:r>
            <a:r>
              <a:rPr lang="en-US" altLang="zh-CN" sz="3200" dirty="0" smtClean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(China United TV Station)</a:t>
            </a:r>
            <a:endParaRPr lang="en-US" altLang="zh-CN" sz="3200" dirty="0">
              <a:solidFill>
                <a:schemeClr val="tx1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网站域名：   </a:t>
            </a:r>
            <a:r>
              <a:rPr lang="en-US" altLang="zh-CN" sz="3200" dirty="0">
                <a:solidFill>
                  <a:srgbClr val="00CD0B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WWW.CUTV.COM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开办主体：   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获准加入的城市广播电视台</a:t>
            </a:r>
            <a:endParaRPr lang="en-US" altLang="zh-CN" sz="3200" dirty="0">
              <a:solidFill>
                <a:schemeClr val="tx1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批准时间：   </a:t>
            </a:r>
            <a:r>
              <a:rPr lang="en-US" altLang="zh-CN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2010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年</a:t>
            </a:r>
            <a:r>
              <a:rPr lang="en-US" altLang="zh-CN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12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月</a:t>
            </a:r>
            <a:r>
              <a:rPr lang="en-US" altLang="zh-CN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27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日获国家广电总局批准筹建</a:t>
            </a:r>
            <a:endParaRPr lang="en-US" altLang="zh-CN" sz="3200" dirty="0">
              <a:solidFill>
                <a:schemeClr val="tx1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上线时间：   </a:t>
            </a:r>
            <a:r>
              <a:rPr lang="en-US" altLang="zh-CN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2011</a:t>
            </a:r>
            <a:r>
              <a:rPr lang="zh-CN" altLang="en-US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年</a:t>
            </a:r>
            <a:r>
              <a:rPr lang="en-US" altLang="zh-CN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8</a:t>
            </a:r>
            <a:r>
              <a:rPr lang="zh-CN" altLang="en-US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月</a:t>
            </a:r>
            <a:r>
              <a:rPr lang="en-US" altLang="zh-CN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25</a:t>
            </a:r>
            <a:r>
              <a:rPr lang="zh-CN" altLang="en-US" sz="3200" dirty="0">
                <a:solidFill>
                  <a:srgbClr val="FFFFFF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日</a:t>
            </a:r>
            <a:endParaRPr lang="en-US" altLang="zh-CN" sz="3200" dirty="0">
              <a:solidFill>
                <a:srgbClr val="FFFFFF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运营实体：   </a:t>
            </a:r>
            <a:r>
              <a:rPr lang="zh-CN" altLang="en-US" sz="3200" dirty="0">
                <a:solidFill>
                  <a:srgbClr val="FF00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华夏城视网络电视股份有限</a:t>
            </a:r>
            <a:r>
              <a:rPr lang="zh-CN" altLang="en-US" sz="3200" dirty="0" smtClean="0">
                <a:solidFill>
                  <a:srgbClr val="FF00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公司</a:t>
            </a:r>
            <a:endParaRPr lang="en-US" altLang="zh-CN" sz="3200" dirty="0">
              <a:solidFill>
                <a:srgbClr val="FFFFFF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创立时间：   </a:t>
            </a:r>
            <a:r>
              <a:rPr lang="en-US" altLang="zh-CN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2011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年</a:t>
            </a:r>
            <a:r>
              <a:rPr lang="en-US" altLang="zh-CN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月</a:t>
            </a:r>
            <a:r>
              <a:rPr lang="en-US" altLang="zh-CN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8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日</a:t>
            </a:r>
            <a:endParaRPr lang="en-US" altLang="zh-CN" sz="3200" dirty="0">
              <a:solidFill>
                <a:schemeClr val="tx1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注册资本：   </a:t>
            </a:r>
            <a:r>
              <a:rPr lang="en-US" altLang="zh-CN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1.22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亿</a:t>
            </a:r>
            <a:endParaRPr lang="en-US" altLang="zh-CN" sz="3200" dirty="0">
              <a:solidFill>
                <a:schemeClr val="tx1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股东单位：   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首批创立股东单位</a:t>
            </a:r>
            <a:r>
              <a:rPr lang="en-US" altLang="zh-CN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19</a:t>
            </a:r>
            <a:r>
              <a:rPr lang="zh-CN" altLang="en-US" sz="3200" dirty="0">
                <a:solidFill>
                  <a:schemeClr val="tx1"/>
                </a:solidFill>
                <a:latin typeface="Hei"/>
                <a:ea typeface="微软雅黑" charset="0"/>
                <a:cs typeface="Hei"/>
                <a:sym typeface="Heiti SC Light" charset="0"/>
              </a:rPr>
              <a:t>家媒体</a:t>
            </a:r>
            <a:endParaRPr lang="en-US" sz="3200" dirty="0">
              <a:solidFill>
                <a:schemeClr val="tx1"/>
              </a:solidFill>
              <a:latin typeface="Hei"/>
              <a:ea typeface="微软雅黑" charset="0"/>
              <a:cs typeface="Hei"/>
              <a:sym typeface="Heiti SC Light" charset="0"/>
            </a:endParaRPr>
          </a:p>
        </p:txBody>
      </p:sp>
      <p:grpSp>
        <p:nvGrpSpPr>
          <p:cNvPr id="3" name="组合 13"/>
          <p:cNvGrpSpPr/>
          <p:nvPr/>
        </p:nvGrpSpPr>
        <p:grpSpPr>
          <a:xfrm>
            <a:off x="10174808" y="340296"/>
            <a:ext cx="2376264" cy="648072"/>
            <a:chOff x="7798544" y="1564432"/>
            <a:chExt cx="2376264" cy="648072"/>
          </a:xfrm>
        </p:grpSpPr>
        <p:pic>
          <p:nvPicPr>
            <p:cNvPr id="11" name="图片 11" descr="logo_g.jpg"/>
            <p:cNvPicPr>
              <a:picLocks noChangeAspect="1"/>
            </p:cNvPicPr>
            <p:nvPr/>
          </p:nvPicPr>
          <p:blipFill>
            <a:blip r:embed="rId3"/>
            <a:srcRect l="10446" t="17949" r="54733" b="53847"/>
            <a:stretch>
              <a:fillRect/>
            </a:stretch>
          </p:blipFill>
          <p:spPr bwMode="auto">
            <a:xfrm>
              <a:off x="7798544" y="1564432"/>
              <a:ext cx="114363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950672" y="1564432"/>
              <a:ext cx="122413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联合城视</a:t>
              </a:r>
              <a:endParaRPr lang="en-US" altLang="zh-CN" sz="1800" dirty="0">
                <a:solidFill>
                  <a:srgbClr val="A9C844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800" dirty="0">
                  <a:solidFill>
                    <a:srgbClr val="A9C844"/>
                  </a:solidFill>
                  <a:latin typeface="微软雅黑" pitchFamily="34" charset="-122"/>
                  <a:ea typeface="微软雅黑" pitchFamily="34" charset="-122"/>
                </a:rPr>
                <a:t>网聚中国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Optima"/>
        <a:ea typeface="Heiti SC Light"/>
        <a:cs typeface="Heiti SC Light"/>
      </a:majorFont>
      <a:minorFont>
        <a:latin typeface="Optima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E3C3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E3C3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照片 - 垂直">
  <a:themeElements>
    <a:clrScheme name="">
      <a:dk1>
        <a:srgbClr val="808080"/>
      </a:dk1>
      <a:lt1>
        <a:srgbClr val="5F7BAE"/>
      </a:lt1>
      <a:dk2>
        <a:srgbClr val="A08451"/>
      </a:dk2>
      <a:lt2>
        <a:srgbClr val="00000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照片 - 垂直">
      <a:majorFont>
        <a:latin typeface="Herculanum"/>
        <a:ea typeface="华文楷体"/>
        <a:cs typeface="华文楷体"/>
      </a:majorFont>
      <a:minorFont>
        <a:latin typeface="Palatino"/>
        <a:ea typeface="华文宋体"/>
        <a:cs typeface="华文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华文宋体" charset="0"/>
            <a:cs typeface="华文宋体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charset="0"/>
            <a:ea typeface="华文宋体" charset="0"/>
            <a:cs typeface="华文宋体" charset="0"/>
            <a:sym typeface="Palatino" charset="0"/>
          </a:defRPr>
        </a:defPPr>
      </a:lstStyle>
    </a:lnDef>
  </a:objectDefaults>
  <a:extraClrSchemeLst>
    <a:extraClrScheme>
      <a:clrScheme name="照片 - 垂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Pages>0</Pages>
  <Words>928</Words>
  <Characters>0</Characters>
  <Application>Microsoft Macintosh PowerPoint</Application>
  <PresentationFormat>Custom</PresentationFormat>
  <Lines>0</Lines>
  <Paragraphs>254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Title &amp; Subtitle</vt:lpstr>
      <vt:lpstr>照片 - 垂直</vt:lpstr>
      <vt:lpstr>行业趋势与CUTV发展战略</vt:lpstr>
      <vt:lpstr>PowerPoint Presentation</vt:lpstr>
      <vt:lpstr>融合</vt:lpstr>
      <vt:lpstr>PowerPoint Presentation</vt:lpstr>
      <vt:lpstr>开放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of CUTV Members</vt:lpstr>
      <vt:lpstr>PowerPoint Presentation</vt:lpstr>
      <vt:lpstr>PowerPoint Presentation</vt:lpstr>
      <vt:lpstr>PowerPoint Presentation</vt:lpstr>
      <vt:lpstr>PowerPoint Presentation</vt:lpstr>
      <vt:lpstr>CUTV技术架构</vt:lpstr>
      <vt:lpstr>CUTV 的 网台融合策略</vt:lpstr>
      <vt:lpstr>PowerPoint Presentation</vt:lpstr>
      <vt:lpstr>PowerPoint Presentation</vt:lpstr>
      <vt:lpstr>感谢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传统广电的新媒体化战略</dc:title>
  <dc:creator>szfufc</dc:creator>
  <cp:lastModifiedBy>Fengchun Fu</cp:lastModifiedBy>
  <cp:revision>137</cp:revision>
  <dcterms:modified xsi:type="dcterms:W3CDTF">2011-11-10T07:57:12Z</dcterms:modified>
</cp:coreProperties>
</file>